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3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12" autoAdjust="0"/>
    <p:restoredTop sz="94660"/>
  </p:normalViewPr>
  <p:slideViewPr>
    <p:cSldViewPr>
      <p:cViewPr varScale="1">
        <p:scale>
          <a:sx n="106" d="100"/>
          <a:sy n="106" d="100"/>
        </p:scale>
        <p:origin x="6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FA59-5F7D-4267-9F74-584DC282BF40}" type="datetimeFigureOut">
              <a:rPr lang="sl-SI" smtClean="0"/>
              <a:t>5.12.2013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281-9BA3-41E8-84EB-5809365C72D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2250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FA59-5F7D-4267-9F74-584DC282BF40}" type="datetimeFigureOut">
              <a:rPr lang="sl-SI" smtClean="0"/>
              <a:t>5.12.2013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281-9BA3-41E8-84EB-5809365C72D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00723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FA59-5F7D-4267-9F74-584DC282BF40}" type="datetimeFigureOut">
              <a:rPr lang="sl-SI" smtClean="0"/>
              <a:t>5.12.2013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281-9BA3-41E8-84EB-5809365C72D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888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FA59-5F7D-4267-9F74-584DC282BF40}" type="datetimeFigureOut">
              <a:rPr lang="sl-SI" smtClean="0"/>
              <a:t>5.12.2013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281-9BA3-41E8-84EB-5809365C72D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038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FA59-5F7D-4267-9F74-584DC282BF40}" type="datetimeFigureOut">
              <a:rPr lang="sl-SI" smtClean="0"/>
              <a:t>5.12.2013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281-9BA3-41E8-84EB-5809365C72D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577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FA59-5F7D-4267-9F74-584DC282BF40}" type="datetimeFigureOut">
              <a:rPr lang="sl-SI" smtClean="0"/>
              <a:t>5.12.2013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281-9BA3-41E8-84EB-5809365C72D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5573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FA59-5F7D-4267-9F74-584DC282BF40}" type="datetimeFigureOut">
              <a:rPr lang="sl-SI" smtClean="0"/>
              <a:t>5.12.2013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281-9BA3-41E8-84EB-5809365C72D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206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FA59-5F7D-4267-9F74-584DC282BF40}" type="datetimeFigureOut">
              <a:rPr lang="sl-SI" smtClean="0"/>
              <a:t>5.12.2013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281-9BA3-41E8-84EB-5809365C72D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950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FA59-5F7D-4267-9F74-584DC282BF40}" type="datetimeFigureOut">
              <a:rPr lang="sl-SI" smtClean="0"/>
              <a:t>5.12.2013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281-9BA3-41E8-84EB-5809365C72D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5314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FA59-5F7D-4267-9F74-584DC282BF40}" type="datetimeFigureOut">
              <a:rPr lang="sl-SI" smtClean="0"/>
              <a:t>5.12.2013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281-9BA3-41E8-84EB-5809365C72D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4629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FA59-5F7D-4267-9F74-584DC282BF40}" type="datetimeFigureOut">
              <a:rPr lang="sl-SI" smtClean="0"/>
              <a:t>5.12.2013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281-9BA3-41E8-84EB-5809365C72D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697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FFA59-5F7D-4267-9F74-584DC282BF40}" type="datetimeFigureOut">
              <a:rPr lang="sl-SI" smtClean="0"/>
              <a:t>5.12.2013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E5281-9BA3-41E8-84EB-5809365C72D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5122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l-SI" dirty="0" smtClean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endParaRPr lang="sl-SI" dirty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endParaRPr lang="sl-SI" dirty="0" smtClean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sl-SI" sz="54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FlexShare</a:t>
            </a:r>
            <a:endParaRPr lang="sl-SI" sz="5400" dirty="0" smtClean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sz="1200" dirty="0">
                <a:solidFill>
                  <a:srgbClr val="0070C0"/>
                </a:solidFill>
                <a:cs typeface="Aharoni" pitchFamily="2" charset="-79"/>
              </a:rPr>
              <a:t>Rožle Palčar, Krško 2013</a:t>
            </a:r>
            <a:endParaRPr lang="sl-SI" sz="1200" dirty="0">
              <a:solidFill>
                <a:srgbClr val="0070C0"/>
              </a:solidFill>
              <a:cs typeface="Aharoni" pitchFamily="2" charset="-79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31117"/>
            <a:ext cx="2655371" cy="871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AutoShape 4" descr="data:image/jpeg;base64,/9j/4AAQSkZJRgABAQAAAQABAAD/2wCEAAkGBwgHBhUIBxMWFBQXGB8bFxYYGBkdHRsiGB4iIh8jIx8bHigsHCExHRsdITEhJTUrMDovFys1RDMsNzQvLisBCgoKDg0NGhAPGi0lHyU3Nzc0MCw3Li44NCw3NDc1LCwvLTcsLDQsNywsNy4uLCwsKysrLDc4KywrLCs3KywrK//AABEIAPgAywMBEQACEQEDEQH/xAAcAAEBAAMBAQEBAAAAAAAAAAAABwUGCAMEAgH/xABJEAABAgQBBgkJBAkCBwAAAAABAAIDBAYRBQcSITE2cxMWQVFUYXGSsQgUIjJScpGy0TRCgaEVFyM3YoKDs8M1YxgzQ1N0k8H/xAAaAQEBAQADAQAAAAAAAAAAAAAABQYCAwQB/8QAKREBAAECBQMEAwEBAQAAAAAAAAIBMwMEFFJxBRJRMTKB0REVIUEjE//aAAwDAQACEQMRAD8A/FVVNjkrUsxAl5mK1rYrg1ocbAA6gtBl8vhSwo1rGnoh5jMYkcWVKSYrjbUXS43fK7tLg7aOrVYu6pxtqLpcbvlNLg7aGqxd1TjbUXS43fKaXB20NVi7qnG2oulxu+U0uDtoarF3VONtRdLjd8ppcHbQ1WLuqcbai6XG75TS4O2hqsXdU421F0uN3ymlwdtDVYu6pxtqLpcbvlNLg7aGqxd1TjbUXS43fKaXB20NVi7qnG2oulxu+U0uDtoarF3VONtRdLjd8ppcHbQ1WLuqcbai6XG75TS4O2hqsXdU421F0uN3ymlwdtDVYu6pxtqLpcbvlNLg7aGqxd1TjbUXS43fKaXB20NVi7qnG2oulxu+U0uDtoarF3VONtRdLjd8ppcHbQ1WLuqcbai6XG75TS4O2hqsXdU421F0uN3ymlwdtDVYu6pxtqLpcbvlNLg7aGqxd1TjbUXS43fKaXB20NVi7qnG2oulxu+U0uDtoarF3VONtRdLjd8ppcHbQ1WLuqcbai6XG75TS4O2hqsXdVaKQmpiapmBHmXuc5zAS4m5Kz+ajSONKlPRby9a1wo1qi1Z7WTW+f4rQZWzHhDzN6XLDL0OgQEBAQEBAQEBAQEBAQEBAQEBAQEBAQEF8ofZKW3YWZzl+XLRZazFHKz2smt8/wAVeytmPCJmb0uWGXodAgICAgICAgICAgICAgICAgICAgICAgIL5Q+yUtuwsznL8uWiy1mKOVntZNb5/ir2Vsx4RMzelywy9DoEBAQEBAQEBAQEBAQEBAQEBAQEBAQEBBfKH2Slt2Fmc5fly0WWsxRys9rJrfP8VeytmPCJmb0uWGXodAgICAgICAgICAgICAgICAgICAgICAgIL5Q+yUtuwsznL8uWiy1mKOVntZNb5/ir2Vsx4RMzelywy9DoEBAQEBAQEBAQEBAQEBAQEBAQEBAQEBBfKH2Slt2Fmc5fly0WWsxRys9rJrfP8VeytmPCJmb0uWGXodAgICAgICAgICAgICAgICAgICAgICAgIL5Q+yUtuwsznL8uWiy1mKOVntZNb5/ir2Vsx4RMzelywy9DoEBAQEBAQEBAQEBAQEBAQEBAQEBAQEBBfKH2Slt2Fmc5fly0WWsxRys9rJrfP8VeytmPCJmb0uWGXodAgICAgICAg/UNhiRAwcpt8V8rX8PtKfmv4UP9UmJdIhfB30Uz9pDbVR/Wy3H6pMS6RC+Dvon7SG2p+tluP1SYl0iF8HfRP2kNtT9bLcfqkxLpEL4O+iftIban62W4/VJiXSIXwd9E/aQ21P1stzUqpwCNTeJiQmHteSwOu29tJI5exe3L49MaHdSn4eTHwK4Mu2tWHXe6BAQEBAQEBAQXyh9kpbdhZnOX5ctFlrMUcrPaya3z/FXsrZjwiZm9Llhl6HQICAgICAgIPWV+0t94eK4y9KuUfdR08sm04gICAgimWHa1u5Z8z1e6bY+fpG6jdpw0dUE8QEBAQEBAQEF8ofZKW3YWZzl+XLRZazFHKz2smt8/xV7K2Y8ImZvS5YZeh0CAgICAgICD1lftLfeHiuMvSrlH3UdPLJtOICAgIIplh2tbuWfM9Xum2Pn6Ruo3acNHVBPEBAQEBAQEBBfKH2Slt2Fmc5fly0WWsxRys9rJrfP8VeytmPCJmb0uWGXodAgICAgICAg9ZX7S33h4rjL0q5R91HTyybTiAgICCKZYdrW7lnzPV7ptj5+kbqN2nDR1QTxAQEBAQEBAQXyh9kpbdhZnOX5ctFlrMUcrPaya3z/FXsrZjwiZm9Llhl6HQICAgICAgIPWV+0t94eK4y9KuUfdR08sm04gICAgimWHa1u5Z8z1e6bY+fpG6jdpw0dUE8QEBAQEBAQEF8ofZKW3YWZzl+XLRZazFHKz2smt8/xV7K2Y8ImZvS5YZeh0CAgICAgICD1lftLfeHiuMvSrlH3UdPLJtOICAgIIplh2tbuWfM9Xum2Pn6Ruo3acNHVBPEBAQEBAQEBBfKH2Slt2Fmc5fly0WWsxRys9rJrfP8VeytmPCJmb0uWGXodAgICAgICAg9ZX7S33h4rjL0q5R91HTyybTiAgICCKZYdrW7lnzPV7ptj5+kbqN2nDR1QTxAQEBAQEBAQXyh9kpbdhZnOX5ctFlrMUcrPaya3z/FXsrZjwiZm9Llhl6HQICAgICAgIPWV+0t94eK4y9KuUfdR08sm04gICAgimWHa1u5Z8z1e6bY+fpG6jdpw0dUE8QEBAQEBAQEF8ofZKW3YWZzl+XLRZazFHKz2smt8/xV7K2Y8ImZvS5YZeh0CAgICAgICD1lftLfeHiuMvSrlH3UdPLJtOICAgIIplh2tbuWfM9Xum2Pn6Ruo3acNHVBPEBAQEBAQEBBfKH2Slt2Fmc5fly0WWsxRys9rJrfP8VeytmPCJmb0uWGXodAgICAgICAg9ZX7S33h4rjL0q5R91HTyybTiAgICCKZYdrW7lnzPV7ptj5+kbqN2nDR1QTxAQEBAQEBAQXyh9kpbdhZnOX5ctFlrMUcrPaya3z/FXsrZjwiZm9Llhl6HQICAgICAgIPWV+0t94eK4y9KuUfdR08sm04gICAgimWHa1u5Z8z1e6bY+fpG6jdpw0dUE8QEBAQEBAQEF8ofZKW3YWZzl+XLRZazFHKz2smt8/xV7K2Y8ImZvS5YZeh0CAgICAgICD1lftLfeHiuMvSrlH3UdPLJtOICAgIIplh2tbuWfM9Xum2Pn6Ruo3acNHVBPEBAQEBAQEBBfKH2Slt2Fmc5fly0WWsxSGsZeO6qplzWOI4Z+kNPOruVlT/xj/f8RszCVcWX4p/rD+azPsP7p+i7+6Pl09kvB5rM+w/un6J3R8nZLweazPsP7p+id0fJ2S8Hmsz7D+6fondHydkvB5rM+w/un6J3R8nZLweazPsP7p+id0fJ2S8Hmsz7D+6fondHydkvB5rM+w/un6J3R8nZLw9JaVmBMtJY71h908/YvkpR/Ff6+xhL80/jplZRpRAQEBBGMrsGLEqsGG1xHAt1An7z1d6bKlMH+1/36R+oRrXFp+PDSfNZn2H90/Re/uj5eHsl4PNZn2H90/RO6Pk7JeDzWZ9h/dP0Tuj5OyXg81mfYf3T9E7o+Tsl4PNZn2H90/RO6Pk7JeDzWZ9h/dP0Tuj5OyXg81mfYf3T9E7o+Tsl4PNZn2H90/RO6Pk7JeDzWZ9h/dP0Tuj5OyXhd6Ja5tJy7XAg8GFm85X/ALy5aDLWotmXndwgICAgICAgICAgICAgICAgICAgICAgICAgICAgICAgICAgICAgICAgICAgICAgICAgICAgICAgICAgICAgICAgICAgICAgICAgICAgINYxnKBSuCYk7DsUmRDistnNLIhtnAOGlrSNRB/FBmcGxeQxzD24hhUQRITr2cL8hsdB0g35Cg+5BhKjqzA6YLBjsYQuEzsy7Xm+Za/qtNvWGvnQKcqzA6nMQYFGEXg83Ps14tn3t6zRf1Tq5kGbQEBAQfh8WFDNojgO0gIP6yIyILwyD2G6D9ICDE1JUmE0xJCdxyLwTHOzQc1zrkgm1mAnUCgxuAZQqWqLEhh2ETGfFIJDTDitvm6TYvaBq026kG0ICAgICAgICAgICDlXLaCMp02T/tf2WIPTJLXj6PxjgJ0kykYgRBrzDqDwOrU62sc5AQdSQojI0IRYRDmkAgg3BB1EEawgh3lM+vIdkb/EgeTN68//AEP8qC5oPgxHG8JwogYnMQYN9XCRGMv3iEDDcawrFb/ouYgxra+DiMfbtzSbIPuc4MbnONgNZKDnvyi5uWm8ZlXSr2PAhOuWuB+91INj8nifk5WlI7JqKxhMwSA5zQf+WznKCvS8xBmYfCSzmvbztII+IQeiDnHyg6h/SNUMwaCfQlm+l1viAE9tm5o7SUE7p3F42A47BxWW9aE8Otzgax2Ftx+KDsuRm4E/JMnJU5zIjQ5p5w4XB+BQeziGtznaAEGJNU06HBpnZa5Nh+3h6b6vvIMrEeyGzPiEADWSbBB4S8/JzT8yWiseeZrmk/kUH0oMbP1BgmGx+AxGagQn2vmxIrGmx6nEIPpkJ+SxKX85w6LDisvbPhva5txr0tJCD8RMVw6HF4KJGhB3sl7QfhdB9YIIuEH9Qcs5cQRlLmb80L+0xBpkzh03KyUKcjsIhxg4w3cjsxxa78QRpHWOcILFkLyg8C5tLY0/QTaWe46if+mTzE+r1m3MEHp5TPryHZG/xIHkzevP/wBD/KgyWWzKNNYLG4vYC/MiloMaK0+kwO1Nb7LiPSJ1gEW16AktLUVUdaxHzGGszwD6cWI6wzjptc6XO03Nr69OsIPmx+nsfojFWNxBroMT1ocRjtBtyte06xyjWL9aC+ZNqxj1rREeDN+lNQmOY+wAz85pzHWGomxBtytOq9kHO+OU/i2ARWwsZgvgl4u0O5QEHvglJ49j8sZnB5d8ZjXZpc0CwNgba+Yj4oOksjmFT+DUNDksUhuhRA95LXa9Lrj8kG0Y7ikDBMGjYpNerCY55HPmjQB1k6B2oOSMIlJys6yZLxSTEmY13uHJnHOe7TzNzjbqQZjK5S7KXrF8CUbmwIgESEBewDtDm/g4HRzEIK75P9Q/pSkjhUY3iSzrC505j7lvwOc3saEFJxD7BE9x3gUHFECK6BHbFZraQRfqN0G9swmv8ppOIuD4sO5zS5wZCBHIxpIHVcA6tJug1fHMCxqlcSEvisN8CIPSab67crXNNj2goLdkOygTeO52AY28visbnQojj6T2jQQ48rhcG+si99VyGgZfDfKI/dQ/BBhMAxCrsbkGUpTxiFgznGHCObfOOkvdcejpA9IhurlQf2pMnNU03I+fYlA/ZD1nsc14b72abtHWdHWg+zJrlCxGksUZCjvc+UcQIkIkkNB+8wfdI12GvVzEB1U1zXtDmm4OooOXMun7yo/uw/7bUFIoGlpKrsi8LDJ3Qc6KYb7XLHCI+zh4EcoJQQnHMIn6cxl+HYgCyLDdyfEOaeUEWIKDP1rWsarsCkoU/czEvwrYj+R4dweY73vRIPWL8tgFA8mb15/+h/lQTLKPNRJyvZ2LF1iYiN/CG4sH5NCDc6FyvQaSpiHgwkjELC4l4ihucXvLtWYdQIGv7qDH5S8pkGuMJhyYlOBdDiZ4eYgfozSCLZgtckH+VB93k6zj4NaxJa/oxIDrjnLXNIPwzvigyHlKf63Kbp3zINl8m/ZGP/5J/tsQVpBHvKLqHzXBoWAQD6UZ2fEH8EM+iD2v0/00E5yQVDgNLY5ExXHi/ODMyEGMztLj6R16CALfzlBsGV+t6WrPBYYw0xBMQn3bnQ7AtcLOF76NIa7+XrQa1kdqHi9XEIxTaHG/YxP5yM0/g8N0810HUWKf6ZF3bvlKDihjc94aOU2QdsYZIy+GYdDkJMBrIbQ1oHM0WQaFl6wyXnMn0Scij04D2OYeUZ72sI7CHav4QgiWSGO+Xyjybmcry09jmOB8UGUy9G+UaIP9uH8qCleTvh0vL0dEn2gcJFjEOdy2YAGjsuXH+ZBUZiBCmZd0vMNDmOBa5p1EEWIPVZBxdjkmzDsajyMM3EOK9gPOGOIHgg62oCYfNURJRoukmXh3PPZoF/yQc+Zdv3kRvch/IEFkyGfu0l/ei/3XIPzlcoGHV+EedyLQJuE08GdXCDWWE/EtJ1E8gJQcvRYb4MQwooLXA2IIsQRrBB1FBbvJm9ef/of5UGoZcMAi4NXESbt+ymf2jD16A8dudp7HhBvORx9D4pSzJHFoMoZqGXB/DQ4We8Fxc0guHpCzg3qzexBsdSzWS+nJcxJ6BIueBohQ4MF8Q/gBo7XWHWgy2T19KYzhbMep2VgQXm7X5kOG17HfeaS0DqPWCCgmHlKf63Kbp3zIPoyDVhgOCYLGw3F47YMR0UxG59w0jNaPW1Xu3UfzQWfBcbw3HZV01hEVsVjXFhc29rgAnSRp0EaRoQcqZSagNT1nHn4ZvDzsyF7jNDbdul38yDeZTIHisaVZFjTUNjnNBczMcc0kaRe+mx0IPX/h/wAR6bC/9bvqglVRYPM4BjkXCZz14Ty0nkI5HDqLSHDqKDqKkah4zZOW4m43icC5sT32NId8bZ3Y4IOTEHSVE5YsAnsHZDqGLwEwxoD85ri19vvAtBtfXY203160Gm5Y8p0hUWHjAqfJdCLg6LFILQ7N0hrQdNr6STb1QgwWQrBo2J17Dmmj0JdrojzyaQWtHbnOv2NKD+ZeDfKPFH8EP5AgyGRvKRKUo1+E45nCXe7PbEaC7g3WANwNJaQBq0gjUb3AUaqcs1NYbhrjgsTzmOR6DWtcGgnUXFwGgcwuezWA5vYyZxKfDGXfFivsByuc8+JJ/NB2XT2HDB8BgYaDfgoTGX58xoBPxF0Efyp5NKlqasYmJ4UxhhuawAuiNB9FoB0HrQUXJfgc9TlFwsLxQARGF9wCCPSe4jSOooNrQSDKzkpj1BiQximw0RX6I0MkNDuZ4PtchHLoOu9w+/IpRWNUe6a/TbWt4XgszNeHepn31avWCDdavpfDatwg4dijdGtjx6zHc4P/AM1FBCcVyGVPKzBbhz4MdnI7OzHfi12gfgSg/eF5CalmYo/SMSBAZynOL3fg0AA/EILTQtFYZRWHOlcOLnOeQYkR50uI1aBoAFzYDn1lBicqtANrbDWPlXBkzCvwZdfNcHa2utq1Ag6bfighxyTVwI/BCTOvXwkK3xz0Fipajahp/JfGwOXdC87jF5BziGs4QNafSA9YNBOga7dqDTaQyK43IVNAnMadAMGG8PcGPcSczS0WLBcFwAPVdBfEBBJsreTCfqzGYeKYGYTX5mZFERxbfNPokWabmxIPuhB6ZOaQqKi8FnZTFzCdBfDc9uY9xLXhpB0Fo0FttP8AAEHPEjDbFnmQ4mkF7QR1EoK7WOQyfgR3TNKPEWGbngYjg17eoOOhw6yWnt1oMLg2ROrZ6OG4g2HLMvpc97Xm3U2GTc9RIQXmiqRw2jsI8ww0Ekm8SI71nu5zzDmHJ23JDnzLsb5SY/uQ/wC2EGWpHJZArCgmYnh8TgpnPeDnXMN4B0A20sPWL9h1oMUMjNamb4DgWZv/AHOFh5vjnfkgq2TTJPLUpMDFMVe2NMj1c0HMh3GnNvpc7X6Rtr1cqCmICAgICAgICAgICAgICAgICD5MXhvi4TGhwhdxhvAA5SWmwQcu4fk0rOHOw4r5KIAHtJ0s5D7yDq1AQEHPuVuhqnxuu40/hUq+JCcIYDwWAG0NoOtw5Rb8EFLyPYPiGBUSyRxaGYUQRHktJB0E6NRKDd0BAQf/2Q=="/>
          <p:cNvSpPr>
            <a:spLocks noChangeAspect="1" noChangeArrowheads="1"/>
          </p:cNvSpPr>
          <p:nvPr/>
        </p:nvSpPr>
        <p:spPr bwMode="auto">
          <a:xfrm>
            <a:off x="155575" y="-2376488"/>
            <a:ext cx="4067175" cy="495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10" name="Picture 9" descr="=?UTF-8?B?UGF0aF8yX0hpUmVzLmpwZw==?=-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8" y="1799852"/>
            <a:ext cx="2540916" cy="4339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868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76" y="436467"/>
            <a:ext cx="2771353" cy="909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48407" y="1431719"/>
            <a:ext cx="5128591" cy="4044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Zaporedje razporejanja WAFL </a:t>
            </a: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operacij</a:t>
            </a:r>
          </a:p>
          <a:p>
            <a:pPr>
              <a:lnSpc>
                <a:spcPct val="107000"/>
              </a:lnSpc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Operacije so razporejene </a:t>
            </a:r>
            <a:r>
              <a:rPr lang="sl-SI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relativno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glede na nastavitev </a:t>
            </a: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volume-ov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Operacije so razporejene relativno glede vrsto WAFL operacije (sistemske ali uporabniške operacije).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47324" y="436467"/>
            <a:ext cx="5112568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FlexShare</a:t>
            </a:r>
            <a:r>
              <a:rPr lang="sl-SI" sz="2800" b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 princip delovanja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87" y="2924944"/>
            <a:ext cx="2459943" cy="139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42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76" y="436467"/>
            <a:ext cx="2771353" cy="909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48407" y="1431719"/>
            <a:ext cx="5128591" cy="2858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Nastavlja se ga s parametrom </a:t>
            </a: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sl-SI" sz="24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</a:t>
            </a: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</a:p>
          <a:p>
            <a:pPr>
              <a:lnSpc>
                <a:spcPct val="107000"/>
              </a:lnSpc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Možne nastavitve so od '</a:t>
            </a:r>
            <a:r>
              <a:rPr lang="sl-SI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Very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 (sistemski procesi imajo prednost) do '</a:t>
            </a:r>
            <a:r>
              <a:rPr lang="sl-SI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Very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 (uporabniški procesi imajo prednost).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47324" y="436467"/>
            <a:ext cx="5112568" cy="1086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FlexShare</a:t>
            </a:r>
            <a:r>
              <a:rPr lang="sl-SI" sz="2800" b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</a:t>
            </a:r>
            <a:r>
              <a:rPr lang="sl-SI" sz="2800" b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</a:t>
            </a:r>
            <a:r>
              <a:rPr lang="sl-SI" sz="2800" b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</a:t>
            </a:r>
            <a:endParaRPr lang="sl-SI" sz="2800" b="1" dirty="0">
              <a:solidFill>
                <a:srgbClr val="2E75B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l-SI" sz="2800" b="1" dirty="0">
              <a:solidFill>
                <a:srgbClr val="2E75B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595" y="4107743"/>
            <a:ext cx="4895850" cy="175196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87" y="2924944"/>
            <a:ext cx="2459943" cy="139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42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76" y="436467"/>
            <a:ext cx="2771353" cy="909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47324" y="436467"/>
            <a:ext cx="5112568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FlexShare</a:t>
            </a:r>
            <a:r>
              <a:rPr lang="sl-SI" sz="2800" b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delovanje</a:t>
            </a: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066" y="1883420"/>
            <a:ext cx="5362575" cy="165100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649" y="3780631"/>
            <a:ext cx="5391150" cy="178816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87" y="2924944"/>
            <a:ext cx="2459943" cy="139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53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76" y="436467"/>
            <a:ext cx="2771353" cy="909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47324" y="436467"/>
            <a:ext cx="5112568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FlexShare</a:t>
            </a:r>
            <a:r>
              <a:rPr lang="sl-SI" sz="2800" b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delovanje</a:t>
            </a:r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808" y="1346112"/>
            <a:ext cx="5320030" cy="208597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324" y="3555118"/>
            <a:ext cx="5343525" cy="168592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87" y="2924944"/>
            <a:ext cx="2459943" cy="139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75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76" y="436467"/>
            <a:ext cx="2771353" cy="909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48407" y="1431719"/>
            <a:ext cx="5128591" cy="5229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 uporablja </a:t>
            </a:r>
            <a:r>
              <a:rPr lang="sl-SI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modified</a:t>
            </a:r>
            <a:r>
              <a:rPr lang="sl-SI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LRU 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algoritem za čiščenje </a:t>
            </a: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pomnilnika</a:t>
            </a:r>
          </a:p>
          <a:p>
            <a:pPr>
              <a:lnSpc>
                <a:spcPct val="107000"/>
              </a:lnSpc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l-SI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FlexShare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določa </a:t>
            </a: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sl-SI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weight</a:t>
            </a: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posamezne volume kako naj jih DOT tretira</a:t>
            </a:r>
          </a:p>
          <a:p>
            <a:pPr>
              <a:lnSpc>
                <a:spcPct val="107000"/>
              </a:lnSpc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Nastavlja 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s parametrom </a:t>
            </a: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sl-SI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cache</a:t>
            </a: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‚</a:t>
            </a:r>
          </a:p>
          <a:p>
            <a:pPr>
              <a:lnSpc>
                <a:spcPct val="107000"/>
              </a:lnSpc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Možne so dve nastavitve – </a:t>
            </a:r>
            <a:r>
              <a:rPr lang="sl-SI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sl-SI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reuse</a:t>
            </a:r>
            <a:endParaRPr lang="sl-SI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47324" y="436467"/>
            <a:ext cx="5112568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FlexShare</a:t>
            </a:r>
            <a:r>
              <a:rPr lang="sl-SI" sz="2800" b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Nastavitve pomnilnika</a:t>
            </a:r>
          </a:p>
        </p:txBody>
      </p:sp>
      <p:pic>
        <p:nvPicPr>
          <p:cNvPr id="8" name="Picture 7" descr="Molecule_3_HiRes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10923" y="2349707"/>
            <a:ext cx="3054260" cy="233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25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76" y="436467"/>
            <a:ext cx="2771353" cy="909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47865" y="1556792"/>
            <a:ext cx="5128591" cy="5229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sl-SI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Podatki 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prioriteto ‚</a:t>
            </a:r>
            <a:r>
              <a:rPr lang="sl-SI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 so lahko izločeni samo z isto 	prioriteto podatkov</a:t>
            </a:r>
          </a:p>
          <a:p>
            <a:pPr>
              <a:lnSpc>
                <a:spcPct val="107000"/>
              </a:lnSpc>
            </a:pPr>
            <a:endParaRPr lang="sl-SI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sl-SI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 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pomnilnik poln in so v njem samo podatki iz </a:t>
            </a: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volume-ov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kjer je prioriteta nastavljena na ‚</a:t>
            </a:r>
            <a:r>
              <a:rPr lang="sl-SI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</a:t>
            </a: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‘, 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podatki začnejo izločati po sistemu </a:t>
            </a: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LRU.</a:t>
            </a:r>
          </a:p>
          <a:p>
            <a:pPr>
              <a:lnSpc>
                <a:spcPct val="107000"/>
              </a:lnSpc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47324" y="436467"/>
            <a:ext cx="5112568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FlexShare</a:t>
            </a:r>
            <a:r>
              <a:rPr lang="sl-SI" sz="2800" b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Nastavitve pomnilnika</a:t>
            </a:r>
          </a:p>
        </p:txBody>
      </p:sp>
      <p:pic>
        <p:nvPicPr>
          <p:cNvPr id="8" name="Picture 7" descr="Molecule_3_HiRes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10923" y="2349707"/>
            <a:ext cx="3054260" cy="233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0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76" y="436467"/>
            <a:ext cx="2771353" cy="909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47865" y="2132856"/>
            <a:ext cx="5128591" cy="5196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CPU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Višjo prioriteto CPU </a:t>
            </a:r>
            <a:r>
              <a:rPr lang="sl-SI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FlexShare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izvaja s prej omenjenim urnikom WAFL operacij – višja prioriteta se izvaja prej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l-SI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FlexShare</a:t>
            </a:r>
            <a:r>
              <a:rPr lang="sl-SI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pospeši posamezne WAFL operacije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 IO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l-SI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FlexShare</a:t>
            </a:r>
            <a:r>
              <a:rPr lang="sl-SI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nastavlja </a:t>
            </a:r>
            <a:r>
              <a:rPr lang="sl-SI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concurrent</a:t>
            </a:r>
            <a:r>
              <a:rPr lang="sl-SI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operacije na diskih za volume.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l-SI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Število operacij je določeno s prioriteto volume-a, točno se lahko spremlja iz statistike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47324" y="436467"/>
            <a:ext cx="5112568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FlexShare</a:t>
            </a:r>
            <a:r>
              <a:rPr lang="sl-SI" sz="2800" b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Kako vpliva na razporejanje sistemskih </a:t>
            </a: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resoursov</a:t>
            </a:r>
            <a:endParaRPr lang="sl-SI" sz="2800" b="1" dirty="0">
              <a:solidFill>
                <a:srgbClr val="2E75B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Molecule_3_HiRes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10923" y="2349707"/>
            <a:ext cx="3054260" cy="233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29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76" y="436467"/>
            <a:ext cx="2771353" cy="909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631301" y="2132856"/>
            <a:ext cx="5128591" cy="3134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NVRAM</a:t>
            </a:r>
          </a:p>
          <a:p>
            <a:pPr lvl="0"/>
            <a:r>
              <a:rPr lang="sl-SI" dirty="0"/>
              <a:t>Z nastavitvijo </a:t>
            </a:r>
            <a:r>
              <a:rPr lang="sl-SI" dirty="0" err="1"/>
              <a:t>FlexShare</a:t>
            </a:r>
            <a:r>
              <a:rPr lang="sl-SI" dirty="0"/>
              <a:t> prioritete se nastavi tudi uporaba NVRAM-a za posamezne volume</a:t>
            </a:r>
          </a:p>
          <a:p>
            <a:pPr lvl="0"/>
            <a:r>
              <a:rPr lang="sl-SI" dirty="0"/>
              <a:t>Optimizira WRITE </a:t>
            </a:r>
            <a:r>
              <a:rPr lang="sl-SI" dirty="0" err="1" smtClean="0"/>
              <a:t>performance</a:t>
            </a:r>
            <a:endParaRPr lang="sl-SI" dirty="0" smtClean="0"/>
          </a:p>
          <a:p>
            <a:pPr lvl="0"/>
            <a:endParaRPr lang="sl-SI" dirty="0"/>
          </a:p>
          <a:p>
            <a:r>
              <a:rPr lang="sl-SI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Memory</a:t>
            </a: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dirty="0"/>
              <a:t>Opcija nastavitve </a:t>
            </a:r>
            <a:r>
              <a:rPr lang="sl-SI" dirty="0" err="1"/>
              <a:t>keep</a:t>
            </a:r>
            <a:r>
              <a:rPr lang="sl-SI" dirty="0"/>
              <a:t> in </a:t>
            </a:r>
            <a:r>
              <a:rPr lang="sl-SI" dirty="0" err="1"/>
              <a:t>reuse</a:t>
            </a:r>
            <a:endParaRPr lang="sl-SI" dirty="0"/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sl-S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sl-S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47324" y="436467"/>
            <a:ext cx="5112568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FlexShare</a:t>
            </a:r>
            <a:r>
              <a:rPr lang="sl-SI" sz="2800" b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Kako vpliva na razporejanje sistemskih </a:t>
            </a: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resoursov</a:t>
            </a:r>
            <a:endParaRPr lang="sl-SI" sz="2800" b="1" dirty="0">
              <a:solidFill>
                <a:srgbClr val="2E75B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Molecule_3_HiRes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10923" y="2349707"/>
            <a:ext cx="3054260" cy="233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90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08920"/>
            <a:ext cx="2595234" cy="2829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76" y="436467"/>
            <a:ext cx="2771353" cy="909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48407" y="1431719"/>
            <a:ext cx="5128591" cy="3755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/>
              <a:t>Ukaz:</a:t>
            </a:r>
          </a:p>
          <a:p>
            <a:endParaRPr lang="sl-SI" dirty="0" smtClean="0"/>
          </a:p>
          <a:p>
            <a:r>
              <a:rPr lang="sl-SI" b="1" dirty="0" err="1"/>
              <a:t>p</a:t>
            </a:r>
            <a:r>
              <a:rPr lang="sl-SI" b="1" dirty="0" err="1" smtClean="0"/>
              <a:t>riority</a:t>
            </a:r>
            <a:endParaRPr lang="sl-SI" b="1" dirty="0" smtClean="0"/>
          </a:p>
          <a:p>
            <a:endParaRPr lang="sl-SI" dirty="0"/>
          </a:p>
          <a:p>
            <a:r>
              <a:rPr lang="sl-SI" dirty="0"/>
              <a:t>Možne nastavitve</a:t>
            </a:r>
            <a:r>
              <a:rPr lang="sl-SI" dirty="0" smtClean="0"/>
              <a:t>:</a:t>
            </a:r>
          </a:p>
          <a:p>
            <a:endParaRPr lang="sl-SI" dirty="0"/>
          </a:p>
          <a:p>
            <a:r>
              <a:rPr lang="sl-SI" dirty="0" err="1"/>
              <a:t>level</a:t>
            </a:r>
            <a:r>
              <a:rPr lang="sl-SI" dirty="0"/>
              <a:t> (</a:t>
            </a:r>
            <a:r>
              <a:rPr lang="sl-SI" dirty="0" err="1"/>
              <a:t>very</a:t>
            </a:r>
            <a:r>
              <a:rPr lang="sl-SI" dirty="0"/>
              <a:t> </a:t>
            </a:r>
            <a:r>
              <a:rPr lang="sl-SI" dirty="0" err="1"/>
              <a:t>low</a:t>
            </a:r>
            <a:r>
              <a:rPr lang="sl-SI" dirty="0"/>
              <a:t> -&gt; </a:t>
            </a:r>
            <a:r>
              <a:rPr lang="sl-SI" dirty="0" err="1"/>
              <a:t>very</a:t>
            </a:r>
            <a:r>
              <a:rPr lang="sl-SI" dirty="0"/>
              <a:t> </a:t>
            </a:r>
            <a:r>
              <a:rPr lang="sl-SI" dirty="0" err="1"/>
              <a:t>high</a:t>
            </a:r>
            <a:r>
              <a:rPr lang="sl-SI" dirty="0"/>
              <a:t>)</a:t>
            </a:r>
          </a:p>
          <a:p>
            <a:r>
              <a:rPr lang="sl-SI" dirty="0" err="1"/>
              <a:t>system</a:t>
            </a:r>
            <a:r>
              <a:rPr lang="sl-SI" dirty="0"/>
              <a:t> (</a:t>
            </a:r>
            <a:r>
              <a:rPr lang="sl-SI" dirty="0" err="1"/>
              <a:t>very</a:t>
            </a:r>
            <a:r>
              <a:rPr lang="sl-SI" dirty="0"/>
              <a:t> </a:t>
            </a:r>
            <a:r>
              <a:rPr lang="sl-SI" dirty="0" err="1"/>
              <a:t>low</a:t>
            </a:r>
            <a:r>
              <a:rPr lang="sl-SI" dirty="0"/>
              <a:t> -&gt; </a:t>
            </a:r>
            <a:r>
              <a:rPr lang="sl-SI" dirty="0" err="1"/>
              <a:t>very</a:t>
            </a:r>
            <a:r>
              <a:rPr lang="sl-SI" dirty="0"/>
              <a:t> </a:t>
            </a:r>
            <a:r>
              <a:rPr lang="sl-SI" dirty="0" err="1"/>
              <a:t>high</a:t>
            </a:r>
            <a:r>
              <a:rPr lang="sl-SI" dirty="0"/>
              <a:t>, 1-&gt;100)</a:t>
            </a:r>
          </a:p>
          <a:p>
            <a:r>
              <a:rPr lang="sl-SI" dirty="0" err="1"/>
              <a:t>cache</a:t>
            </a:r>
            <a:r>
              <a:rPr lang="sl-SI" dirty="0"/>
              <a:t> (</a:t>
            </a:r>
            <a:r>
              <a:rPr lang="sl-SI" dirty="0" err="1"/>
              <a:t>keep</a:t>
            </a:r>
            <a:r>
              <a:rPr lang="sl-SI" dirty="0"/>
              <a:t>/</a:t>
            </a:r>
            <a:r>
              <a:rPr lang="sl-SI" dirty="0" err="1"/>
              <a:t>reuse</a:t>
            </a:r>
            <a:r>
              <a:rPr lang="sl-SI" dirty="0"/>
              <a:t>/</a:t>
            </a:r>
            <a:r>
              <a:rPr lang="sl-SI" dirty="0" err="1"/>
              <a:t>default</a:t>
            </a:r>
            <a:r>
              <a:rPr lang="sl-SI" dirty="0"/>
              <a:t>)</a:t>
            </a:r>
          </a:p>
          <a:p>
            <a:r>
              <a:rPr lang="sl-SI" dirty="0" smtClean="0"/>
              <a:t>.</a:t>
            </a:r>
            <a:endParaRPr lang="sl-SI" dirty="0"/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sl-S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sl-S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47324" y="436467"/>
            <a:ext cx="5112568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FlexShare</a:t>
            </a:r>
            <a:r>
              <a:rPr lang="sl-SI" sz="2800" b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administracija</a:t>
            </a:r>
          </a:p>
        </p:txBody>
      </p:sp>
    </p:spTree>
    <p:extLst>
      <p:ext uri="{BB962C8B-B14F-4D97-AF65-F5344CB8AC3E}">
        <p14:creationId xmlns:p14="http://schemas.microsoft.com/office/powerpoint/2010/main" val="297463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76" y="436467"/>
            <a:ext cx="2771353" cy="909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48407" y="1431719"/>
            <a:ext cx="5128591" cy="3201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b="1" dirty="0"/>
              <a:t>Čim manj volume-ov v </a:t>
            </a:r>
            <a:r>
              <a:rPr lang="sl-SI" b="1" dirty="0" err="1"/>
              <a:t>default</a:t>
            </a:r>
            <a:r>
              <a:rPr lang="sl-SI" b="1" dirty="0"/>
              <a:t> </a:t>
            </a:r>
            <a:r>
              <a:rPr lang="sl-SI" b="1" dirty="0" err="1"/>
              <a:t>processing</a:t>
            </a:r>
            <a:r>
              <a:rPr lang="sl-SI" b="1" dirty="0"/>
              <a:t> </a:t>
            </a:r>
            <a:r>
              <a:rPr lang="sl-SI" b="1" dirty="0" err="1"/>
              <a:t>bucket</a:t>
            </a:r>
            <a:endParaRPr lang="sl-SI" b="1" dirty="0"/>
          </a:p>
          <a:p>
            <a:r>
              <a:rPr lang="sl-SI" dirty="0"/>
              <a:t>Vsi volume-i v enem </a:t>
            </a:r>
            <a:r>
              <a:rPr lang="sl-SI" dirty="0" err="1"/>
              <a:t>bucketu</a:t>
            </a:r>
            <a:r>
              <a:rPr lang="sl-SI" dirty="0"/>
              <a:t> lahko predstavlja slabše </a:t>
            </a:r>
            <a:r>
              <a:rPr lang="sl-SI" dirty="0" err="1" smtClean="0"/>
              <a:t>performance</a:t>
            </a:r>
            <a:r>
              <a:rPr lang="sl-SI" dirty="0" smtClean="0"/>
              <a:t>.</a:t>
            </a:r>
          </a:p>
          <a:p>
            <a:endParaRPr lang="sl-SI" dirty="0"/>
          </a:p>
          <a:p>
            <a:endParaRPr lang="sl-SI" dirty="0"/>
          </a:p>
          <a:p>
            <a:r>
              <a:rPr lang="sl-SI" dirty="0"/>
              <a:t>Tudi če je </a:t>
            </a:r>
            <a:r>
              <a:rPr lang="sl-SI" b="1" dirty="0"/>
              <a:t>prioriteta</a:t>
            </a:r>
            <a:r>
              <a:rPr lang="sl-SI" dirty="0"/>
              <a:t> ista za vse volume se jo nastavi </a:t>
            </a:r>
            <a:r>
              <a:rPr lang="sl-SI" b="1" dirty="0"/>
              <a:t>za vsak volume posebej</a:t>
            </a:r>
            <a:r>
              <a:rPr lang="sl-SI" dirty="0"/>
              <a:t>, ker s tem vsak volume dobi svoj </a:t>
            </a:r>
            <a:r>
              <a:rPr lang="sl-SI" dirty="0" err="1"/>
              <a:t>processing</a:t>
            </a:r>
            <a:r>
              <a:rPr lang="sl-SI" dirty="0"/>
              <a:t> </a:t>
            </a:r>
            <a:r>
              <a:rPr lang="sl-SI" dirty="0" err="1"/>
              <a:t>bucket</a:t>
            </a:r>
            <a:endParaRPr lang="sl-SI" dirty="0"/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sl-S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sl-S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47324" y="436467"/>
            <a:ext cx="5112568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FlexShare</a:t>
            </a:r>
            <a:r>
              <a:rPr lang="sl-SI" sz="2800" b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</a:t>
            </a:r>
            <a:r>
              <a:rPr lang="sl-SI" sz="2800" b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</a:t>
            </a:r>
            <a:endParaRPr lang="sl-SI" sz="2800" b="1" dirty="0">
              <a:solidFill>
                <a:srgbClr val="2E75B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Boxes_Words_3_HiR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65992" y="2508162"/>
            <a:ext cx="1676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80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08920"/>
            <a:ext cx="2595234" cy="2829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76" y="436467"/>
            <a:ext cx="2771353" cy="909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48407" y="1431719"/>
            <a:ext cx="5128591" cy="5043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Testni/razvojni sistemi z obremenitvijo diskovnega sistema upočasnjujejo </a:t>
            </a:r>
            <a:r>
              <a:rPr lang="sl-SI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performančno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kritične </a:t>
            </a: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sisteme</a:t>
            </a: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Sistemski procesi upočasnjujejo dostop do uporabniških </a:t>
            </a: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podatkov</a:t>
            </a: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Želimo regulirati uporabo </a:t>
            </a: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pomnilnika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sl-S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sl-S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47324" y="436467"/>
            <a:ext cx="5112568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800" b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Kdaj začnemo razmišljati o </a:t>
            </a: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FlexShare</a:t>
            </a:r>
            <a:r>
              <a:rPr lang="sl-SI" sz="2800" b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funkciji?</a:t>
            </a:r>
          </a:p>
        </p:txBody>
      </p:sp>
    </p:spTree>
    <p:extLst>
      <p:ext uri="{BB962C8B-B14F-4D97-AF65-F5344CB8AC3E}">
        <p14:creationId xmlns:p14="http://schemas.microsoft.com/office/powerpoint/2010/main" val="428679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76" y="436467"/>
            <a:ext cx="2771353" cy="909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47324" y="436467"/>
            <a:ext cx="5112568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FlexShare</a:t>
            </a:r>
            <a:r>
              <a:rPr lang="sl-SI" sz="2800" b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</a:t>
            </a:r>
            <a:r>
              <a:rPr lang="sl-SI" sz="2800" b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</a:t>
            </a:r>
            <a:endParaRPr lang="sl-SI" sz="2800" b="1" dirty="0">
              <a:solidFill>
                <a:srgbClr val="2E75B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13" y="1988840"/>
            <a:ext cx="5760720" cy="307848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0" name="Picture 9" descr="Boxes_Words_3_HiR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2420888"/>
            <a:ext cx="1676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17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76" y="436467"/>
            <a:ext cx="2771353" cy="909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48407" y="1431719"/>
            <a:ext cx="5128591" cy="3253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Pazljivo pri nastavitvah </a:t>
            </a:r>
            <a:r>
              <a:rPr lang="sl-SI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cache</a:t>
            </a: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-a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Preveliko število volume-ov z </a:t>
            </a:r>
            <a:r>
              <a:rPr lang="sl-SI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nastvitvijo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lahko izgubi na pomenu</a:t>
            </a:r>
          </a:p>
          <a:p>
            <a:pPr>
              <a:lnSpc>
                <a:spcPct val="107000"/>
              </a:lnSpc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47324" y="436467"/>
            <a:ext cx="5112568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FlexShare</a:t>
            </a:r>
            <a:r>
              <a:rPr lang="sl-SI" sz="2800" b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</a:t>
            </a:r>
            <a:r>
              <a:rPr lang="sl-SI" sz="2800" b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</a:t>
            </a:r>
            <a:endParaRPr lang="sl-SI" sz="2800" b="1" dirty="0">
              <a:solidFill>
                <a:srgbClr val="2E75B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Boxes_Words_3_HiR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9852" y="2508162"/>
            <a:ext cx="1676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36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76" y="436467"/>
            <a:ext cx="2771353" cy="909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48407" y="1431719"/>
            <a:ext cx="5128591" cy="2858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primeru </a:t>
            </a:r>
            <a:r>
              <a:rPr lang="sl-SI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takeover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-a se </a:t>
            </a:r>
            <a:r>
              <a:rPr lang="sl-SI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FlexShare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nastavitve </a:t>
            </a: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podvojijo - pomembno 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primeru da uporabljamo prioriteto na </a:t>
            </a:r>
            <a:r>
              <a:rPr lang="sl-SI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cache</a:t>
            </a: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-u!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47324" y="436467"/>
            <a:ext cx="5112568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FlexShare</a:t>
            </a:r>
            <a:r>
              <a:rPr lang="sl-SI" sz="2800" b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</a:t>
            </a:r>
            <a:r>
              <a:rPr lang="sl-SI" sz="2800" b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</a:t>
            </a:r>
            <a:endParaRPr lang="sl-SI" sz="2800" b="1" dirty="0">
              <a:solidFill>
                <a:srgbClr val="2E75B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3140968"/>
            <a:ext cx="575310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Boxes_Words_3_HiR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26303" y="2621356"/>
            <a:ext cx="1676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18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08920"/>
            <a:ext cx="2595234" cy="2829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76" y="436467"/>
            <a:ext cx="2771353" cy="909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067944" y="1628800"/>
            <a:ext cx="3351516" cy="1380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4400" b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Hvala!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l-SI" sz="2800" b="1" dirty="0">
              <a:solidFill>
                <a:srgbClr val="2E75B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25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08920"/>
            <a:ext cx="2595234" cy="2829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76" y="436467"/>
            <a:ext cx="2771353" cy="909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48407" y="1431719"/>
            <a:ext cx="5128591" cy="2858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sl-SI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sl-SI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CPU 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visoko </a:t>
            </a:r>
            <a:r>
              <a:rPr lang="sl-SI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utiliziran</a:t>
            </a:r>
            <a:endParaRPr lang="sl-SI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Veliko 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število istočasnih zahtevkov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47324" y="436467"/>
            <a:ext cx="5112568" cy="993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800" b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Kdaj bo optimizacija s pomočjo </a:t>
            </a: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FlexShare</a:t>
            </a:r>
            <a:r>
              <a:rPr lang="sl-SI" sz="2800" b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prišla do izraza?</a:t>
            </a:r>
          </a:p>
        </p:txBody>
      </p:sp>
    </p:spTree>
    <p:extLst>
      <p:ext uri="{BB962C8B-B14F-4D97-AF65-F5344CB8AC3E}">
        <p14:creationId xmlns:p14="http://schemas.microsoft.com/office/powerpoint/2010/main" val="23731167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76" y="436467"/>
            <a:ext cx="2771353" cy="909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60171" y="1821462"/>
            <a:ext cx="5128591" cy="1651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sl-SI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l-SI" dirty="0"/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Ozko grlo so </a:t>
            </a: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 tem primeru najbolj učinkovito težavo rešita Martina ali Marko)</a:t>
            </a:r>
            <a:endParaRPr lang="sl-SI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47324" y="436467"/>
            <a:ext cx="5112568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800" b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Kdaj optimizacija s pomočjo </a:t>
            </a: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FlexShare</a:t>
            </a:r>
            <a:r>
              <a:rPr lang="sl-SI" sz="2800" b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bo bistveno izboljšala delovanja?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08920"/>
            <a:ext cx="2595234" cy="2829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10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76" y="436467"/>
            <a:ext cx="2771353" cy="909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48407" y="1431719"/>
            <a:ext cx="5128591" cy="364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Relativno </a:t>
            </a:r>
            <a:r>
              <a:rPr lang="sl-SI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prioritiziranje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volume-ov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Relativno </a:t>
            </a:r>
            <a:r>
              <a:rPr lang="sl-SI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prioritiziranje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sistemskih opravil v primerjavi z </a:t>
            </a: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uporabniškimi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Nastavitev uporabe pomnilnika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47324" y="436467"/>
            <a:ext cx="5112568" cy="1096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800" b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Kaj omogoča </a:t>
            </a: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FlexShare</a:t>
            </a:r>
            <a:r>
              <a:rPr lang="sl-SI" sz="2800" b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l-SI" sz="2800" b="1" dirty="0">
              <a:solidFill>
                <a:srgbClr val="2E75B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34" y="2204864"/>
            <a:ext cx="2441945" cy="367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0864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76" y="436467"/>
            <a:ext cx="2771353" cy="909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48407" y="1431719"/>
            <a:ext cx="5128591" cy="5942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Vse nastavitve se izvajajo na ravni </a:t>
            </a:r>
            <a:r>
              <a:rPr lang="sl-SI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volume-a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se lahko spreminjajo med delovanjem</a:t>
            </a: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l-SI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Prioritizacija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deluje na ravni posamezne WAFL operacije</a:t>
            </a:r>
          </a:p>
          <a:p>
            <a:pPr lvl="1"/>
            <a:r>
              <a:rPr lang="sl-SI" dirty="0"/>
              <a:t>WAFL operacija je vsak bralni/pisalni zahtevek</a:t>
            </a:r>
          </a:p>
          <a:p>
            <a:pPr lvl="1"/>
            <a:r>
              <a:rPr lang="sl-SI" dirty="0"/>
              <a:t>WAFL operacije se ločijo na sistemske in </a:t>
            </a:r>
            <a:r>
              <a:rPr lang="sl-SI" dirty="0" smtClean="0"/>
              <a:t>uporabniške</a:t>
            </a:r>
          </a:p>
          <a:p>
            <a:pPr lvl="1"/>
            <a:endParaRPr lang="sl-SI" dirty="0"/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l-SI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FlexShare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 pospeši posamezne WAFL operacije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ampak jih samo razporeja za izvajanje glede na prioriteto volume-a.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47324" y="436467"/>
            <a:ext cx="5112568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FlexShare</a:t>
            </a:r>
            <a:r>
              <a:rPr lang="sl-SI" sz="2800" b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princip delovanja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87" y="2924944"/>
            <a:ext cx="2459943" cy="139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8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76" y="436467"/>
            <a:ext cx="2771353" cy="909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47324" y="436467"/>
            <a:ext cx="5112568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FlexShare</a:t>
            </a:r>
            <a:r>
              <a:rPr lang="sl-SI" sz="2800" b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princip delovanja</a:t>
            </a: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988840"/>
            <a:ext cx="3600400" cy="3549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87" y="2924944"/>
            <a:ext cx="2459943" cy="139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4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76" y="436467"/>
            <a:ext cx="2771353" cy="909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47865" y="1124744"/>
            <a:ext cx="5128591" cy="6185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sz="2400" dirty="0"/>
              <a:t>Ob vklopljeni funkciji </a:t>
            </a:r>
            <a:r>
              <a:rPr lang="sl-SI" sz="2400" dirty="0" err="1"/>
              <a:t>FlexShare</a:t>
            </a:r>
            <a:r>
              <a:rPr lang="sl-SI" sz="2400" dirty="0"/>
              <a:t> se aktivira </a:t>
            </a:r>
            <a:r>
              <a:rPr lang="sl-SI" sz="2400" b="1" dirty="0" err="1"/>
              <a:t>Processing</a:t>
            </a:r>
            <a:r>
              <a:rPr lang="sl-SI" sz="2400" b="1" dirty="0"/>
              <a:t> </a:t>
            </a:r>
            <a:r>
              <a:rPr lang="sl-SI" sz="2400" b="1" dirty="0" err="1"/>
              <a:t>Bucket</a:t>
            </a:r>
            <a:r>
              <a:rPr lang="sl-SI" sz="2400" dirty="0"/>
              <a:t> v katerega se beležijo vse zahtevane WAFL operacije</a:t>
            </a:r>
            <a:r>
              <a:rPr lang="sl-SI" sz="2400" dirty="0" smtClean="0"/>
              <a:t>.</a:t>
            </a:r>
          </a:p>
          <a:p>
            <a:endParaRPr lang="sl-SI" sz="2400" dirty="0"/>
          </a:p>
          <a:p>
            <a:r>
              <a:rPr lang="sl-SI" sz="2400" dirty="0"/>
              <a:t>Vsak volume z nastavitvijo </a:t>
            </a:r>
            <a:r>
              <a:rPr lang="sl-SI" sz="2400" dirty="0" err="1"/>
              <a:t>FlexShare</a:t>
            </a:r>
            <a:r>
              <a:rPr lang="sl-SI" sz="2400" dirty="0"/>
              <a:t> prioritete ima </a:t>
            </a:r>
            <a:r>
              <a:rPr lang="sl-SI" sz="2400" dirty="0" smtClean="0"/>
              <a:t>lasten </a:t>
            </a:r>
            <a:r>
              <a:rPr lang="sl-SI" sz="2400" dirty="0" err="1"/>
              <a:t>Processing</a:t>
            </a:r>
            <a:r>
              <a:rPr lang="sl-SI" sz="2400" dirty="0"/>
              <a:t> </a:t>
            </a:r>
            <a:r>
              <a:rPr lang="sl-SI" sz="2400" dirty="0" err="1" smtClean="0"/>
              <a:t>Bucket</a:t>
            </a:r>
            <a:endParaRPr lang="sl-SI" sz="2400" dirty="0" smtClean="0"/>
          </a:p>
          <a:p>
            <a:endParaRPr lang="sl-SI" sz="2400" dirty="0"/>
          </a:p>
          <a:p>
            <a:r>
              <a:rPr lang="sl-SI" sz="2400" dirty="0"/>
              <a:t>Za volume, kateri nimajo nastavitve prioritete, se WAFL zahtevki beležijo v </a:t>
            </a:r>
            <a:r>
              <a:rPr lang="sl-SI" sz="2400" b="1" dirty="0" err="1"/>
              <a:t>default</a:t>
            </a:r>
            <a:r>
              <a:rPr lang="sl-SI" sz="2400" b="1" dirty="0"/>
              <a:t> </a:t>
            </a:r>
            <a:r>
              <a:rPr lang="sl-SI" sz="2400" b="1" dirty="0" err="1"/>
              <a:t>Processign</a:t>
            </a:r>
            <a:r>
              <a:rPr lang="sl-SI" sz="2400" b="1" dirty="0"/>
              <a:t> </a:t>
            </a:r>
            <a:r>
              <a:rPr lang="sl-SI" sz="2400" b="1" dirty="0" err="1" smtClean="0"/>
              <a:t>Bucket</a:t>
            </a:r>
            <a:r>
              <a:rPr lang="sl-SI" sz="2400" dirty="0" smtClean="0"/>
              <a:t>.</a:t>
            </a:r>
          </a:p>
          <a:p>
            <a:endParaRPr lang="sl-SI" sz="2400" dirty="0"/>
          </a:p>
          <a:p>
            <a:r>
              <a:rPr lang="sl-SI" sz="2400" dirty="0"/>
              <a:t>Ob izklopu </a:t>
            </a:r>
            <a:r>
              <a:rPr lang="sl-SI" sz="2400" dirty="0" err="1"/>
              <a:t>FlexShare</a:t>
            </a:r>
            <a:r>
              <a:rPr lang="sl-SI" sz="2400" dirty="0"/>
              <a:t> funkcije WAFL operacije obidejo </a:t>
            </a:r>
            <a:r>
              <a:rPr lang="sl-SI" sz="2400" dirty="0" err="1"/>
              <a:t>Processign</a:t>
            </a:r>
            <a:r>
              <a:rPr lang="sl-SI" sz="2400" dirty="0"/>
              <a:t> </a:t>
            </a:r>
            <a:r>
              <a:rPr lang="sl-SI" sz="2400" dirty="0" err="1"/>
              <a:t>Bucket</a:t>
            </a:r>
            <a:endParaRPr lang="sl-SI" sz="2400" dirty="0"/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sl-S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sl-S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47324" y="436467"/>
            <a:ext cx="5112568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FlexShare</a:t>
            </a:r>
            <a:r>
              <a:rPr lang="sl-SI" sz="2800" b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princip delovanja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87" y="2924944"/>
            <a:ext cx="2459943" cy="139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32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76" y="436467"/>
            <a:ext cx="2771353" cy="909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47324" y="436467"/>
            <a:ext cx="5112568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800" b="1" dirty="0" err="1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FlexShare</a:t>
            </a:r>
            <a:r>
              <a:rPr lang="sl-SI" sz="2800" b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princip delovanja</a:t>
            </a: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992" y="2479456"/>
            <a:ext cx="5324721" cy="1644311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87" y="2924944"/>
            <a:ext cx="2459943" cy="139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95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833</TotalTime>
  <Words>556</Words>
  <Application>Microsoft Office PowerPoint</Application>
  <PresentationFormat>On-screen Show (4:3)</PresentationFormat>
  <Paragraphs>123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Aharoni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Rožle Palčar</dc:creator>
  <cp:lastModifiedBy>Rožle Palčar</cp:lastModifiedBy>
  <cp:revision>31</cp:revision>
  <dcterms:created xsi:type="dcterms:W3CDTF">2013-03-28T11:21:05Z</dcterms:created>
  <dcterms:modified xsi:type="dcterms:W3CDTF">2013-12-05T12:13:17Z</dcterms:modified>
</cp:coreProperties>
</file>