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sldIdLst>
    <p:sldId id="256" r:id="rId2"/>
    <p:sldId id="274" r:id="rId3"/>
    <p:sldId id="272" r:id="rId4"/>
    <p:sldId id="271" r:id="rId5"/>
    <p:sldId id="273" r:id="rId6"/>
    <p:sldId id="258" r:id="rId7"/>
    <p:sldId id="261" r:id="rId8"/>
    <p:sldId id="269" r:id="rId9"/>
    <p:sldId id="277" r:id="rId10"/>
    <p:sldId id="267" r:id="rId11"/>
    <p:sldId id="268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48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48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48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48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48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48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48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48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48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2871FF"/>
    <a:srgbClr val="0B00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35" autoAdjust="0"/>
    <p:restoredTop sz="86394" autoAdjust="0"/>
  </p:normalViewPr>
  <p:slideViewPr>
    <p:cSldViewPr>
      <p:cViewPr varScale="1">
        <p:scale>
          <a:sx n="108" d="100"/>
          <a:sy n="108" d="100"/>
        </p:scale>
        <p:origin x="1710" y="96"/>
      </p:cViewPr>
      <p:guideLst>
        <p:guide orient="horz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230" d="100"/>
          <a:sy n="230" d="100"/>
        </p:scale>
        <p:origin x="243" y="141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sl-SI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sl-SI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l-SI" noProof="0" smtClean="0"/>
              <a:t>Click to edit Master text styles</a:t>
            </a:r>
          </a:p>
          <a:p>
            <a:pPr lvl="1"/>
            <a:r>
              <a:rPr lang="en-US" altLang="sl-SI" noProof="0" smtClean="0"/>
              <a:t>Second level</a:t>
            </a:r>
          </a:p>
          <a:p>
            <a:pPr lvl="2"/>
            <a:r>
              <a:rPr lang="en-US" altLang="sl-SI" noProof="0" smtClean="0"/>
              <a:t>Third level</a:t>
            </a:r>
          </a:p>
          <a:p>
            <a:pPr lvl="3"/>
            <a:r>
              <a:rPr lang="en-US" altLang="sl-SI" noProof="0" smtClean="0"/>
              <a:t>Fourth level</a:t>
            </a:r>
          </a:p>
          <a:p>
            <a:pPr lvl="4"/>
            <a:r>
              <a:rPr lang="en-US" altLang="sl-SI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sl-SI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C1BF1E4-529A-4F4E-8440-FC5042A9B947}" type="slidenum">
              <a:rPr lang="en-US" altLang="sl-SI"/>
              <a:pPr>
                <a:defRPr/>
              </a:pPr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6856037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4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4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4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4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48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48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48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48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48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48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48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48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48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48" charset="-128"/>
              </a:defRPr>
            </a:lvl9pPr>
          </a:lstStyle>
          <a:p>
            <a:fld id="{4B415D2F-E74B-4C1A-BABC-8EEA7A713329}" type="slidenum">
              <a:rPr lang="en-US" altLang="sl-SI" sz="1200" smtClean="0"/>
              <a:pPr/>
              <a:t>1</a:t>
            </a:fld>
            <a:endParaRPr lang="en-US" altLang="sl-SI" sz="1200" smtClean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sl-SI" altLang="sl-SI" smtClean="0"/>
          </a:p>
        </p:txBody>
      </p:sp>
    </p:spTree>
    <p:extLst>
      <p:ext uri="{BB962C8B-B14F-4D97-AF65-F5344CB8AC3E}">
        <p14:creationId xmlns:p14="http://schemas.microsoft.com/office/powerpoint/2010/main" val="33835482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1BF1E4-529A-4F4E-8440-FC5042A9B947}" type="slidenum">
              <a:rPr lang="en-US" altLang="sl-SI" smtClean="0"/>
              <a:pPr>
                <a:defRPr/>
              </a:pPr>
              <a:t>10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30344933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1BF1E4-529A-4F4E-8440-FC5042A9B947}" type="slidenum">
              <a:rPr lang="en-US" altLang="sl-SI" smtClean="0"/>
              <a:pPr>
                <a:defRPr/>
              </a:pPr>
              <a:t>11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2740567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1BF1E4-529A-4F4E-8440-FC5042A9B947}" type="slidenum">
              <a:rPr lang="en-US" altLang="sl-SI" smtClean="0"/>
              <a:pPr>
                <a:defRPr/>
              </a:pPr>
              <a:t>2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32880121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1BF1E4-529A-4F4E-8440-FC5042A9B947}" type="slidenum">
              <a:rPr lang="en-US" altLang="sl-SI" smtClean="0"/>
              <a:pPr>
                <a:defRPr/>
              </a:pPr>
              <a:t>3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34666885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1BF1E4-529A-4F4E-8440-FC5042A9B947}" type="slidenum">
              <a:rPr lang="en-US" altLang="sl-SI" smtClean="0"/>
              <a:pPr>
                <a:defRPr/>
              </a:pPr>
              <a:t>4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21141838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1BF1E4-529A-4F4E-8440-FC5042A9B947}" type="slidenum">
              <a:rPr lang="en-US" altLang="sl-SI" smtClean="0"/>
              <a:pPr>
                <a:defRPr/>
              </a:pPr>
              <a:t>5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42021659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1BF1E4-529A-4F4E-8440-FC5042A9B947}" type="slidenum">
              <a:rPr lang="en-US" altLang="sl-SI" smtClean="0"/>
              <a:pPr>
                <a:defRPr/>
              </a:pPr>
              <a:t>6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23606564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1BF1E4-529A-4F4E-8440-FC5042A9B947}" type="slidenum">
              <a:rPr lang="en-US" altLang="sl-SI" smtClean="0"/>
              <a:pPr>
                <a:defRPr/>
              </a:pPr>
              <a:t>7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366931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>
          <a:xfrm>
            <a:off x="1125538" y="684213"/>
            <a:ext cx="4572000" cy="3429000"/>
          </a:xfrm>
        </p:spPr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dirty="0"/>
              <a:t>Prihraniti čas SI-jem pri izdelavi poročil. In hkrati dobiti bolj ažurna poročila o stanju (namesto </a:t>
            </a:r>
            <a:r>
              <a:rPr lang="sl-SI" dirty="0" err="1"/>
              <a:t>četrletna</a:t>
            </a:r>
            <a:r>
              <a:rPr lang="sl-SI" dirty="0"/>
              <a:t>, mesečna, tedenska).  Naj SI delajo pomembnejše stvari od urejanja podatkov. </a:t>
            </a:r>
          </a:p>
          <a:p>
            <a:r>
              <a:rPr lang="sl-SI" dirty="0"/>
              <a:t>Hitrejše in boljše analize podatkov vodijo do večje optimizacije poslovanja in seveda varnosti. V </a:t>
            </a:r>
            <a:r>
              <a:rPr lang="sl-SI" dirty="0" err="1"/>
              <a:t>Splunku</a:t>
            </a:r>
            <a:r>
              <a:rPr lang="sl-SI" dirty="0"/>
              <a:t> imamo zbrane vse podatke na enem mestu, kar nam omogoča iskanje podatkov preko vseh nepovezanih virov (</a:t>
            </a:r>
            <a:r>
              <a:rPr lang="sl-SI" dirty="0" err="1"/>
              <a:t>sql</a:t>
            </a:r>
            <a:r>
              <a:rPr lang="sl-SI" dirty="0"/>
              <a:t>, </a:t>
            </a:r>
            <a:r>
              <a:rPr lang="sl-SI" dirty="0" err="1"/>
              <a:t>nonSQL</a:t>
            </a:r>
            <a:r>
              <a:rPr lang="sl-SI" dirty="0"/>
              <a:t>,... )  in korelacijo med njimi.</a:t>
            </a:r>
          </a:p>
          <a:p>
            <a:r>
              <a:rPr lang="sl-SI" dirty="0"/>
              <a:t>S spremljanjem senzorskih podatkov v realnem času priti do </a:t>
            </a:r>
            <a:r>
              <a:rPr lang="sl-SI" dirty="0" err="1"/>
              <a:t>predictive</a:t>
            </a:r>
            <a:r>
              <a:rPr lang="sl-SI" dirty="0"/>
              <a:t> </a:t>
            </a:r>
            <a:r>
              <a:rPr lang="sl-SI" dirty="0" err="1"/>
              <a:t>analytics</a:t>
            </a:r>
            <a:r>
              <a:rPr lang="sl-SI" dirty="0"/>
              <a:t> –&gt; </a:t>
            </a:r>
            <a:r>
              <a:rPr lang="sl-SI" dirty="0" err="1"/>
              <a:t>predictive</a:t>
            </a:r>
            <a:r>
              <a:rPr lang="sl-SI" dirty="0"/>
              <a:t> </a:t>
            </a:r>
            <a:r>
              <a:rPr lang="sl-SI" dirty="0" err="1"/>
              <a:t>maintenance</a:t>
            </a:r>
            <a:r>
              <a:rPr lang="sl-SI" dirty="0"/>
              <a:t>. </a:t>
            </a:r>
            <a:r>
              <a:rPr lang="sl-SI" dirty="0" err="1"/>
              <a:t>Spremlajnje</a:t>
            </a:r>
            <a:r>
              <a:rPr lang="sl-SI" dirty="0"/>
              <a:t> trendov, odstopanj, redkih stanj. Trenutno se spremlja le odpovedi/odstopanja čez določeno mejo.</a:t>
            </a:r>
          </a:p>
          <a:p>
            <a:endParaRPr lang="sl-SI" dirty="0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1BF1E4-529A-4F4E-8440-FC5042A9B947}" type="slidenum">
              <a:rPr lang="en-US" altLang="sl-SI" smtClean="0"/>
              <a:pPr>
                <a:defRPr/>
              </a:pPr>
              <a:t>8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24875276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1BF1E4-529A-4F4E-8440-FC5042A9B947}" type="slidenum">
              <a:rPr lang="en-US" altLang="sl-SI" smtClean="0"/>
              <a:pPr>
                <a:defRPr/>
              </a:pPr>
              <a:t>9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22569953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l-SI" smtClean="0"/>
              <a:t>Uredite slog podnaslova matrice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l-S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l-S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6DE236-5D19-44F1-B4DE-BB858BF16FF9}" type="slidenum">
              <a:rPr lang="en-US" altLang="sl-SI"/>
              <a:pPr>
                <a:defRPr/>
              </a:pPr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4090394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l-S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l-S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3EBB91-42C7-441A-AFE9-E712BBA51B8F}" type="slidenum">
              <a:rPr lang="en-US" altLang="sl-SI"/>
              <a:pPr>
                <a:defRPr/>
              </a:pPr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2742628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l-S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l-S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55CD18-8828-4E84-9375-19FF8E4D397D}" type="slidenum">
              <a:rPr lang="en-US" altLang="sl-SI"/>
              <a:pPr>
                <a:defRPr/>
              </a:pPr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396800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5" descr="OSIR znak background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28800"/>
            <a:ext cx="3368675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l-S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l-S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769B92-EC13-45E7-9049-B3C3E8D82ED6}" type="slidenum">
              <a:rPr lang="en-US" altLang="sl-SI"/>
              <a:pPr>
                <a:defRPr/>
              </a:pPr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2567819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l-S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l-S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CABF4F-9684-4A89-A6AE-8114D979DFFB}" type="slidenum">
              <a:rPr lang="en-US" altLang="sl-SI"/>
              <a:pPr>
                <a:defRPr/>
              </a:pPr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2098202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l-S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l-S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D33814-9651-4DDA-8B39-307C2532E4E9}" type="slidenum">
              <a:rPr lang="en-US" altLang="sl-SI"/>
              <a:pPr>
                <a:defRPr/>
              </a:pPr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1478938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l-SI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l-SI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D97E81-15B5-47AE-BDA1-E71F6705D606}" type="slidenum">
              <a:rPr lang="en-US" altLang="sl-SI"/>
              <a:pPr>
                <a:defRPr/>
              </a:pPr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1589512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l-SI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l-S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AF87A4-6C88-442F-BBEF-D58C64A99A60}" type="slidenum">
              <a:rPr lang="en-US" altLang="sl-SI"/>
              <a:pPr>
                <a:defRPr/>
              </a:pPr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3040811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l-SI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l-SI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9B1D19-3F10-44F0-949A-3A0793E6B984}" type="slidenum">
              <a:rPr lang="en-US" altLang="sl-SI"/>
              <a:pPr>
                <a:defRPr/>
              </a:pPr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1423004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l-S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l-S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ACB6C7-2530-4766-9AE6-C0EDB62B9BA3}" type="slidenum">
              <a:rPr lang="en-US" altLang="sl-SI"/>
              <a:pPr>
                <a:defRPr/>
              </a:pPr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927005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 smtClean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l-S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l-S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0FE849-4762-4B02-BEE8-D978EB7A5112}" type="slidenum">
              <a:rPr lang="en-US" altLang="sl-SI"/>
              <a:pPr>
                <a:defRPr/>
              </a:pPr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1562989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l-SI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l-SI" smtClean="0"/>
              <a:t>Click to edit Master text styles</a:t>
            </a:r>
          </a:p>
          <a:p>
            <a:pPr lvl="1"/>
            <a:r>
              <a:rPr lang="en-US" altLang="sl-SI" smtClean="0"/>
              <a:t>Second level</a:t>
            </a:r>
          </a:p>
          <a:p>
            <a:pPr lvl="2"/>
            <a:r>
              <a:rPr lang="en-US" altLang="sl-SI" smtClean="0"/>
              <a:t>Third level</a:t>
            </a:r>
          </a:p>
          <a:p>
            <a:pPr lvl="3"/>
            <a:r>
              <a:rPr lang="en-US" altLang="sl-SI" smtClean="0"/>
              <a:t>Fourth level</a:t>
            </a:r>
          </a:p>
          <a:p>
            <a:pPr lvl="4"/>
            <a:r>
              <a:rPr lang="en-US" altLang="sl-SI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sl-SI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sl-SI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0BB2C81-1F90-445D-A384-D2EB17FBF0C8}" type="slidenum">
              <a:rPr lang="en-US" altLang="sl-SI"/>
              <a:pPr>
                <a:defRPr/>
              </a:pPr>
              <a:t>‹#›</a:t>
            </a:fld>
            <a:endParaRPr lang="en-US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4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4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4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48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48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48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48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48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18" Type="http://schemas.openxmlformats.org/officeDocument/2006/relationships/image" Target="../media/image18.png"/><Relationship Id="rId26" Type="http://schemas.openxmlformats.org/officeDocument/2006/relationships/image" Target="../media/image25.png"/><Relationship Id="rId3" Type="http://schemas.openxmlformats.org/officeDocument/2006/relationships/image" Target="../media/image4.png"/><Relationship Id="rId21" Type="http://schemas.microsoft.com/office/2007/relationships/hdphoto" Target="../media/hdphoto2.wdp"/><Relationship Id="rId34" Type="http://schemas.openxmlformats.org/officeDocument/2006/relationships/image" Target="../media/image33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17" Type="http://schemas.openxmlformats.org/officeDocument/2006/relationships/image" Target="../media/image17.png"/><Relationship Id="rId25" Type="http://schemas.openxmlformats.org/officeDocument/2006/relationships/image" Target="../media/image24.png"/><Relationship Id="rId33" Type="http://schemas.openxmlformats.org/officeDocument/2006/relationships/image" Target="../media/image32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6.png"/><Relationship Id="rId20" Type="http://schemas.openxmlformats.org/officeDocument/2006/relationships/image" Target="../media/image20.png"/><Relationship Id="rId29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24" Type="http://schemas.openxmlformats.org/officeDocument/2006/relationships/image" Target="../media/image23.png"/><Relationship Id="rId32" Type="http://schemas.openxmlformats.org/officeDocument/2006/relationships/image" Target="../media/image31.png"/><Relationship Id="rId5" Type="http://schemas.openxmlformats.org/officeDocument/2006/relationships/image" Target="../media/image6.png"/><Relationship Id="rId15" Type="http://schemas.microsoft.com/office/2007/relationships/hdphoto" Target="../media/hdphoto1.wdp"/><Relationship Id="rId23" Type="http://schemas.openxmlformats.org/officeDocument/2006/relationships/image" Target="../media/image22.png"/><Relationship Id="rId28" Type="http://schemas.openxmlformats.org/officeDocument/2006/relationships/image" Target="../media/image27.png"/><Relationship Id="rId36" Type="http://schemas.openxmlformats.org/officeDocument/2006/relationships/image" Target="../media/image35.png"/><Relationship Id="rId10" Type="http://schemas.openxmlformats.org/officeDocument/2006/relationships/image" Target="../media/image11.png"/><Relationship Id="rId19" Type="http://schemas.openxmlformats.org/officeDocument/2006/relationships/image" Target="../media/image19.png"/><Relationship Id="rId31" Type="http://schemas.openxmlformats.org/officeDocument/2006/relationships/image" Target="../media/image30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Relationship Id="rId22" Type="http://schemas.openxmlformats.org/officeDocument/2006/relationships/image" Target="../media/image21.png"/><Relationship Id="rId27" Type="http://schemas.openxmlformats.org/officeDocument/2006/relationships/image" Target="../media/image26.png"/><Relationship Id="rId30" Type="http://schemas.openxmlformats.org/officeDocument/2006/relationships/image" Target="../media/image29.png"/><Relationship Id="rId35" Type="http://schemas.openxmlformats.org/officeDocument/2006/relationships/image" Target="../media/image3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3" descr="OSIR znak backgroun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25" y="1752600"/>
            <a:ext cx="3368675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6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43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778250" y="990600"/>
            <a:ext cx="4970214" cy="2328863"/>
          </a:xfrm>
          <a:noFill/>
        </p:spPr>
        <p:txBody>
          <a:bodyPr wrap="none" anchor="t"/>
          <a:lstStyle/>
          <a:p>
            <a:pPr algn="l" eaLnBrk="1" hangingPunct="1"/>
            <a:r>
              <a:rPr lang="sl-SI" altLang="sl-SI" sz="3200" dirty="0" smtClean="0">
                <a:solidFill>
                  <a:srgbClr val="0B0043"/>
                </a:solidFill>
              </a:rPr>
              <a:t>Poročilo o stanju sistemov,</a:t>
            </a:r>
            <a:br>
              <a:rPr lang="sl-SI" altLang="sl-SI" sz="3200" dirty="0" smtClean="0">
                <a:solidFill>
                  <a:srgbClr val="0B0043"/>
                </a:solidFill>
              </a:rPr>
            </a:br>
            <a:r>
              <a:rPr lang="sl-SI" altLang="sl-SI" sz="3200" dirty="0" err="1" smtClean="0">
                <a:solidFill>
                  <a:srgbClr val="0B0043"/>
                </a:solidFill>
              </a:rPr>
              <a:t>Splunk</a:t>
            </a:r>
            <a:r>
              <a:rPr lang="sl-SI" altLang="sl-SI" sz="3200" dirty="0" smtClean="0">
                <a:solidFill>
                  <a:srgbClr val="0B0043"/>
                </a:solidFill>
              </a:rPr>
              <a:t> &amp; aplikacija</a:t>
            </a:r>
            <a:endParaRPr lang="en-US" altLang="sl-SI" dirty="0" smtClean="0"/>
          </a:p>
        </p:txBody>
      </p:sp>
      <p:sp>
        <p:nvSpPr>
          <p:cNvPr id="205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779912" y="3810000"/>
            <a:ext cx="5114230" cy="1923256"/>
          </a:xfrm>
          <a:noFill/>
        </p:spPr>
        <p:txBody>
          <a:bodyPr/>
          <a:lstStyle/>
          <a:p>
            <a:pPr algn="l" eaLnBrk="1" hangingPunct="1"/>
            <a:r>
              <a:rPr lang="sl-SI" altLang="sl-SI" sz="1700" dirty="0" smtClean="0"/>
              <a:t>Dušan </a:t>
            </a:r>
            <a:r>
              <a:rPr lang="sl-SI" altLang="sl-SI" sz="1700" dirty="0"/>
              <a:t>Urbič</a:t>
            </a:r>
            <a:r>
              <a:rPr lang="en-US" altLang="sl-SI" sz="1700" dirty="0" smtClean="0"/>
              <a:t>,</a:t>
            </a:r>
            <a:r>
              <a:rPr lang="sl-SI" altLang="sl-SI" sz="1700" dirty="0" smtClean="0"/>
              <a:t> Osir</a:t>
            </a:r>
            <a:endParaRPr lang="en-US" altLang="sl-SI" sz="1400" dirty="0" smtClean="0"/>
          </a:p>
          <a:p>
            <a:pPr algn="l" eaLnBrk="1" hangingPunct="1"/>
            <a:r>
              <a:rPr lang="sl-SI" altLang="sl-SI" sz="1700" dirty="0"/>
              <a:t>Andrej </a:t>
            </a:r>
            <a:r>
              <a:rPr lang="sl-SI" altLang="sl-SI" sz="1700" dirty="0" smtClean="0"/>
              <a:t>Komatar, Osir</a:t>
            </a:r>
            <a:endParaRPr lang="en-US" altLang="sl-SI" sz="1700" dirty="0"/>
          </a:p>
          <a:p>
            <a:pPr algn="l" eaLnBrk="1" hangingPunct="1"/>
            <a:endParaRPr lang="en-US" altLang="sl-SI" sz="1200" dirty="0" smtClean="0"/>
          </a:p>
          <a:p>
            <a:pPr algn="l" eaLnBrk="1" hangingPunct="1"/>
            <a:endParaRPr lang="en-US" altLang="sl-SI" sz="1200" dirty="0" smtClean="0"/>
          </a:p>
          <a:p>
            <a:pPr algn="l" eaLnBrk="1" hangingPunct="1"/>
            <a:endParaRPr lang="en-US" altLang="sl-SI" sz="1200" dirty="0" smtClean="0"/>
          </a:p>
          <a:p>
            <a:pPr algn="l" eaLnBrk="1" hangingPunct="1"/>
            <a:endParaRPr lang="en-US" altLang="sl-SI" sz="1200" dirty="0" smtClean="0"/>
          </a:p>
          <a:p>
            <a:pPr algn="l" eaLnBrk="1" hangingPunct="1"/>
            <a:endParaRPr lang="en-US" altLang="sl-SI" sz="1200" dirty="0" smtClean="0"/>
          </a:p>
          <a:p>
            <a:pPr algn="r" eaLnBrk="1" hangingPunct="1"/>
            <a:r>
              <a:rPr lang="sl-SI" altLang="sl-SI" sz="1200" dirty="0" smtClean="0">
                <a:solidFill>
                  <a:schemeClr val="bg2"/>
                </a:solidFill>
              </a:rPr>
              <a:t>25. Marec, 2014, Brdo pri Kranju</a:t>
            </a:r>
            <a:endParaRPr lang="en-US" altLang="sl-SI" sz="1200" dirty="0" smtClean="0">
              <a:solidFill>
                <a:schemeClr val="bg2"/>
              </a:solidFill>
            </a:endParaRPr>
          </a:p>
        </p:txBody>
      </p:sp>
      <p:sp>
        <p:nvSpPr>
          <p:cNvPr id="2054" name="Line 9"/>
          <p:cNvSpPr>
            <a:spLocks noChangeShapeType="1"/>
          </p:cNvSpPr>
          <p:nvPr/>
        </p:nvSpPr>
        <p:spPr bwMode="auto">
          <a:xfrm>
            <a:off x="3779912" y="3894956"/>
            <a:ext cx="0" cy="493576"/>
          </a:xfrm>
          <a:prstGeom prst="line">
            <a:avLst/>
          </a:prstGeom>
          <a:noFill/>
          <a:ln w="15875">
            <a:solidFill>
              <a:srgbClr val="0B004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055" name="Picture 14" descr="OSIR znak background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5820568"/>
            <a:ext cx="1878013" cy="957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67544" y="5467"/>
            <a:ext cx="8229600" cy="1143000"/>
          </a:xfrm>
        </p:spPr>
        <p:txBody>
          <a:bodyPr/>
          <a:lstStyle/>
          <a:p>
            <a:r>
              <a:rPr lang="sl-SI" dirty="0" smtClean="0"/>
              <a:t>Demonstracija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5688632"/>
          </a:xfrm>
        </p:spPr>
        <p:txBody>
          <a:bodyPr/>
          <a:lstStyle/>
          <a:p>
            <a:r>
              <a:rPr lang="sl-SI" dirty="0" smtClean="0"/>
              <a:t>Analiza podatkov</a:t>
            </a:r>
          </a:p>
          <a:p>
            <a:pPr lvl="1"/>
            <a:r>
              <a:rPr lang="sl-SI" sz="2000" dirty="0" smtClean="0"/>
              <a:t>Kateri sistem, ki je </a:t>
            </a:r>
            <a:r>
              <a:rPr lang="sl-SI" sz="2000" dirty="0" err="1" smtClean="0"/>
              <a:t>safety</a:t>
            </a:r>
            <a:r>
              <a:rPr lang="sl-SI" sz="2000" dirty="0" smtClean="0"/>
              <a:t> </a:t>
            </a:r>
            <a:r>
              <a:rPr lang="sl-SI" sz="2000" dirty="0" err="1" smtClean="0"/>
              <a:t>related</a:t>
            </a:r>
            <a:r>
              <a:rPr lang="sl-SI" sz="2000" dirty="0" smtClean="0"/>
              <a:t>, ima napisanih največ ZKP, da je oprema </a:t>
            </a:r>
            <a:r>
              <a:rPr lang="sl-SI" sz="2000" dirty="0" err="1" smtClean="0"/>
              <a:t>neoperabilna</a:t>
            </a:r>
            <a:r>
              <a:rPr lang="sl-SI" sz="2000" dirty="0" smtClean="0"/>
              <a:t>?</a:t>
            </a:r>
          </a:p>
          <a:p>
            <a:pPr lvl="1"/>
            <a:r>
              <a:rPr lang="sl-SI" sz="2000" dirty="0" smtClean="0"/>
              <a:t>Kaj pa degradirana?</a:t>
            </a:r>
          </a:p>
          <a:p>
            <a:pPr lvl="1"/>
            <a:r>
              <a:rPr lang="sl-SI" sz="2000" dirty="0" smtClean="0"/>
              <a:t>Zanima pa nas za vsako leto in vsak sistem posebej</a:t>
            </a:r>
          </a:p>
          <a:p>
            <a:pPr lvl="1"/>
            <a:endParaRPr lang="sl-SI" sz="2000" dirty="0" smtClean="0"/>
          </a:p>
          <a:p>
            <a:r>
              <a:rPr lang="sl-SI" dirty="0" smtClean="0"/>
              <a:t>Spremljanje senzorskih podatkov</a:t>
            </a:r>
          </a:p>
          <a:p>
            <a:pPr lvl="1"/>
            <a:r>
              <a:rPr lang="sl-SI" sz="2000" dirty="0" err="1" smtClean="0"/>
              <a:t>Odstopnja</a:t>
            </a:r>
            <a:r>
              <a:rPr lang="sl-SI" sz="2000" dirty="0" smtClean="0"/>
              <a:t> od povprečja/mej</a:t>
            </a:r>
          </a:p>
          <a:p>
            <a:pPr lvl="1"/>
            <a:r>
              <a:rPr lang="sl-SI" sz="2000" dirty="0" smtClean="0"/>
              <a:t>Primerjave s prejšnjimi obdobji</a:t>
            </a:r>
          </a:p>
          <a:p>
            <a:pPr lvl="1"/>
            <a:r>
              <a:rPr lang="sl-SI" sz="2000" dirty="0" smtClean="0"/>
              <a:t>Trendi, predvidevanja</a:t>
            </a:r>
          </a:p>
          <a:p>
            <a:pPr lvl="1"/>
            <a:r>
              <a:rPr lang="sl-SI" sz="2000" dirty="0" smtClean="0"/>
              <a:t>Alarmiranje</a:t>
            </a:r>
          </a:p>
        </p:txBody>
      </p:sp>
    </p:spTree>
    <p:extLst>
      <p:ext uri="{BB962C8B-B14F-4D97-AF65-F5344CB8AC3E}">
        <p14:creationId xmlns:p14="http://schemas.microsoft.com/office/powerpoint/2010/main" val="764666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907704" y="692696"/>
            <a:ext cx="2952328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30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V</a:t>
            </a:r>
            <a:endParaRPr lang="en-US" sz="300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43808" y="1340768"/>
            <a:ext cx="2952328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30000" dirty="0" smtClean="0">
                <a:solidFill>
                  <a:srgbClr val="0000FF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&amp;</a:t>
            </a:r>
            <a:endParaRPr lang="en-US" sz="30000" dirty="0">
              <a:solidFill>
                <a:srgbClr val="0000FF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305816" y="2149019"/>
            <a:ext cx="2952328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30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O</a:t>
            </a:r>
            <a:endParaRPr lang="en-US" sz="300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15741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/>
          <p:cNvSpPr>
            <a:spLocks noGrp="1"/>
          </p:cNvSpPr>
          <p:nvPr>
            <p:ph type="title"/>
          </p:nvPr>
        </p:nvSpPr>
        <p:spPr>
          <a:xfrm>
            <a:off x="323528" y="609600"/>
            <a:ext cx="8496944" cy="1143000"/>
          </a:xfrm>
        </p:spPr>
        <p:txBody>
          <a:bodyPr/>
          <a:lstStyle/>
          <a:p>
            <a:r>
              <a:rPr lang="pl-PL" sz="3200" b="1" dirty="0"/>
              <a:t>Splunk</a:t>
            </a:r>
            <a:r>
              <a:rPr lang="pl-PL" sz="3200" b="1" dirty="0">
                <a:solidFill>
                  <a:srgbClr val="92D050"/>
                </a:solidFill>
              </a:rPr>
              <a:t>&gt;</a:t>
            </a:r>
            <a:r>
              <a:rPr lang="pl-PL" sz="3200" b="1" dirty="0"/>
              <a:t> </a:t>
            </a:r>
            <a:r>
              <a:rPr lang="pl-PL" sz="2400" dirty="0"/>
              <a:t>Kako doseči da podatki dobijo (večjo) </a:t>
            </a:r>
            <a:r>
              <a:rPr lang="pl-PL" sz="2400" dirty="0" smtClean="0"/>
              <a:t>vrednost! </a:t>
            </a:r>
            <a:r>
              <a:rPr lang="pl-PL" sz="2800" dirty="0"/>
              <a:t/>
            </a:r>
            <a:br>
              <a:rPr lang="pl-PL" sz="2800" dirty="0"/>
            </a:br>
            <a:endParaRPr lang="sl-SI" sz="2800" dirty="0"/>
          </a:p>
        </p:txBody>
      </p:sp>
      <p:grpSp>
        <p:nvGrpSpPr>
          <p:cNvPr id="8" name="Group 48"/>
          <p:cNvGrpSpPr/>
          <p:nvPr/>
        </p:nvGrpSpPr>
        <p:grpSpPr>
          <a:xfrm>
            <a:off x="7999255" y="2355038"/>
            <a:ext cx="1145447" cy="691473"/>
            <a:chOff x="7751545" y="4040231"/>
            <a:chExt cx="1126711" cy="680164"/>
          </a:xfrm>
        </p:grpSpPr>
        <p:pic>
          <p:nvPicPr>
            <p:cNvPr id="9" name="Picture 5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144061" y="4040231"/>
              <a:ext cx="341679" cy="330199"/>
            </a:xfrm>
            <a:prstGeom prst="rect">
              <a:avLst/>
            </a:prstGeom>
          </p:spPr>
        </p:pic>
        <p:sp>
          <p:nvSpPr>
            <p:cNvPr id="10" name="TextBox 53"/>
            <p:cNvSpPr txBox="1"/>
            <p:nvPr/>
          </p:nvSpPr>
          <p:spPr bwMode="gray">
            <a:xfrm>
              <a:off x="7751545" y="4346508"/>
              <a:ext cx="1126711" cy="373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sl-SI" sz="1100" b="1" dirty="0" smtClean="0">
                  <a:latin typeface="+mj-lt"/>
                </a:rPr>
                <a:t>Razvojna platforma</a:t>
              </a:r>
              <a:endParaRPr lang="en-US" sz="1100" b="1" dirty="0">
                <a:latin typeface="+mj-lt"/>
              </a:endParaRPr>
            </a:p>
          </p:txBody>
        </p:sp>
      </p:grpSp>
      <p:grpSp>
        <p:nvGrpSpPr>
          <p:cNvPr id="11" name="Group 77"/>
          <p:cNvGrpSpPr>
            <a:grpSpLocks/>
          </p:cNvGrpSpPr>
          <p:nvPr/>
        </p:nvGrpSpPr>
        <p:grpSpPr bwMode="auto">
          <a:xfrm>
            <a:off x="6306557" y="2309139"/>
            <a:ext cx="991991" cy="780791"/>
            <a:chOff x="14147945" y="2918658"/>
            <a:chExt cx="1646188" cy="1338044"/>
          </a:xfrm>
        </p:grpSpPr>
        <p:sp>
          <p:nvSpPr>
            <p:cNvPr id="12" name="TextBox 78"/>
            <p:cNvSpPr txBox="1">
              <a:spLocks noChangeArrowheads="1"/>
            </p:cNvSpPr>
            <p:nvPr/>
          </p:nvSpPr>
          <p:spPr bwMode="gray">
            <a:xfrm>
              <a:off x="14147945" y="3435893"/>
              <a:ext cx="1646188" cy="8208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45152" tIns="72576" rIns="145152" bIns="72576">
              <a:spAutoFit/>
            </a:bodyPr>
            <a:lstStyle>
              <a:lvl1pPr defTabSz="1450975" eaLnBrk="0" hangingPunct="0">
                <a:defRPr sz="1600" b="1">
                  <a:solidFill>
                    <a:srgbClr val="FFFFFF"/>
                  </a:solidFill>
                  <a:latin typeface="Calibri" charset="0"/>
                  <a:ea typeface="MS PGothic" charset="0"/>
                  <a:cs typeface="MS PGothic" charset="0"/>
                </a:defRPr>
              </a:lvl1pPr>
              <a:lvl2pPr marL="742950" indent="-285750" defTabSz="1450975" eaLnBrk="0" hangingPunct="0">
                <a:defRPr sz="1600" b="1">
                  <a:solidFill>
                    <a:srgbClr val="FFFFFF"/>
                  </a:solidFill>
                  <a:latin typeface="Calibri" charset="0"/>
                  <a:ea typeface="MS PGothic" charset="0"/>
                  <a:cs typeface="MS PGothic" charset="0"/>
                </a:defRPr>
              </a:lvl2pPr>
              <a:lvl3pPr marL="1143000" indent="-228600" defTabSz="1450975" eaLnBrk="0" hangingPunct="0">
                <a:defRPr sz="1600" b="1">
                  <a:solidFill>
                    <a:srgbClr val="FFFFFF"/>
                  </a:solidFill>
                  <a:latin typeface="Calibri" charset="0"/>
                  <a:ea typeface="MS PGothic" charset="0"/>
                  <a:cs typeface="MS PGothic" charset="0"/>
                </a:defRPr>
              </a:lvl3pPr>
              <a:lvl4pPr marL="1600200" indent="-228600" defTabSz="1450975" eaLnBrk="0" hangingPunct="0">
                <a:defRPr sz="1600" b="1">
                  <a:solidFill>
                    <a:srgbClr val="FFFFFF"/>
                  </a:solidFill>
                  <a:latin typeface="Calibri" charset="0"/>
                  <a:ea typeface="MS PGothic" charset="0"/>
                  <a:cs typeface="MS PGothic" charset="0"/>
                </a:defRPr>
              </a:lvl4pPr>
              <a:lvl5pPr marL="2057400" indent="-228600" defTabSz="1450975" eaLnBrk="0" hangingPunct="0">
                <a:defRPr sz="1600" b="1">
                  <a:solidFill>
                    <a:srgbClr val="FFFFFF"/>
                  </a:solidFill>
                  <a:latin typeface="Calibri" charset="0"/>
                  <a:ea typeface="MS PGothic" charset="0"/>
                  <a:cs typeface="MS PGothic" charset="0"/>
                </a:defRPr>
              </a:lvl5pPr>
              <a:lvl6pPr marL="2514600" indent="-228600" algn="r" defTabSz="1450975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rgbClr val="FFFFFF"/>
                  </a:solidFill>
                  <a:latin typeface="Calibri" charset="0"/>
                  <a:ea typeface="MS PGothic" charset="0"/>
                  <a:cs typeface="MS PGothic" charset="0"/>
                </a:defRPr>
              </a:lvl6pPr>
              <a:lvl7pPr marL="2971800" indent="-228600" algn="r" defTabSz="1450975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rgbClr val="FFFFFF"/>
                  </a:solidFill>
                  <a:latin typeface="Calibri" charset="0"/>
                  <a:ea typeface="MS PGothic" charset="0"/>
                  <a:cs typeface="MS PGothic" charset="0"/>
                </a:defRPr>
              </a:lvl7pPr>
              <a:lvl8pPr marL="3429000" indent="-228600" algn="r" defTabSz="1450975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rgbClr val="FFFFFF"/>
                  </a:solidFill>
                  <a:latin typeface="Calibri" charset="0"/>
                  <a:ea typeface="MS PGothic" charset="0"/>
                  <a:cs typeface="MS PGothic" charset="0"/>
                </a:defRPr>
              </a:lvl8pPr>
              <a:lvl9pPr marL="3886200" indent="-228600" algn="r" defTabSz="1450975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rgbClr val="FFFFFF"/>
                  </a:solidFill>
                  <a:latin typeface="Calibri" charset="0"/>
                  <a:ea typeface="MS PGothic" charset="0"/>
                  <a:cs typeface="MS PGothic" charset="0"/>
                </a:defRPr>
              </a:lvl9pPr>
            </a:lstStyle>
            <a:p>
              <a:pPr algn="ctr" eaLnBrk="1" hangingPunct="1">
                <a:lnSpc>
                  <a:spcPct val="90000"/>
                </a:lnSpc>
              </a:pPr>
              <a:r>
                <a:rPr lang="sl-SI" sz="1200" dirty="0" smtClean="0">
                  <a:solidFill>
                    <a:srgbClr val="000000"/>
                  </a:solidFill>
                </a:rPr>
                <a:t>Poročanje in analize</a:t>
              </a:r>
              <a:endParaRPr lang="en-US" sz="1200" dirty="0">
                <a:solidFill>
                  <a:srgbClr val="000000"/>
                </a:solidFill>
              </a:endParaRPr>
            </a:p>
          </p:txBody>
        </p:sp>
        <p:pic>
          <p:nvPicPr>
            <p:cNvPr id="13" name="Picture 79" descr="automatic_report.pn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14668049" y="2918658"/>
              <a:ext cx="605981" cy="5804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4" name="Group 85"/>
          <p:cNvGrpSpPr>
            <a:grpSpLocks/>
          </p:cNvGrpSpPr>
          <p:nvPr/>
        </p:nvGrpSpPr>
        <p:grpSpPr bwMode="auto">
          <a:xfrm>
            <a:off x="7039023" y="2309140"/>
            <a:ext cx="1206283" cy="783471"/>
            <a:chOff x="12196951" y="2957445"/>
            <a:chExt cx="2003238" cy="1343031"/>
          </a:xfrm>
        </p:grpSpPr>
        <p:pic>
          <p:nvPicPr>
            <p:cNvPr id="15" name="Picture 13" descr="report.png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12974078" y="2957445"/>
              <a:ext cx="538637" cy="5224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" name="TextBox 87"/>
            <p:cNvSpPr txBox="1">
              <a:spLocks noChangeArrowheads="1"/>
            </p:cNvSpPr>
            <p:nvPr/>
          </p:nvSpPr>
          <p:spPr bwMode="gray">
            <a:xfrm>
              <a:off x="12196951" y="3479426"/>
              <a:ext cx="2003238" cy="821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45152" tIns="72576" rIns="145152" bIns="72576">
              <a:spAutoFit/>
            </a:bodyPr>
            <a:lstStyle>
              <a:lvl1pPr defTabSz="1450975" eaLnBrk="0" hangingPunct="0">
                <a:defRPr sz="1600" b="1">
                  <a:solidFill>
                    <a:srgbClr val="FFFFFF"/>
                  </a:solidFill>
                  <a:latin typeface="Calibri" charset="0"/>
                  <a:ea typeface="MS PGothic" charset="0"/>
                  <a:cs typeface="MS PGothic" charset="0"/>
                </a:defRPr>
              </a:lvl1pPr>
              <a:lvl2pPr marL="742950" indent="-285750" defTabSz="1450975" eaLnBrk="0" hangingPunct="0">
                <a:defRPr sz="1600" b="1">
                  <a:solidFill>
                    <a:srgbClr val="FFFFFF"/>
                  </a:solidFill>
                  <a:latin typeface="Calibri" charset="0"/>
                  <a:ea typeface="MS PGothic" charset="0"/>
                  <a:cs typeface="MS PGothic" charset="0"/>
                </a:defRPr>
              </a:lvl2pPr>
              <a:lvl3pPr marL="1143000" indent="-228600" defTabSz="1450975" eaLnBrk="0" hangingPunct="0">
                <a:defRPr sz="1600" b="1">
                  <a:solidFill>
                    <a:srgbClr val="FFFFFF"/>
                  </a:solidFill>
                  <a:latin typeface="Calibri" charset="0"/>
                  <a:ea typeface="MS PGothic" charset="0"/>
                  <a:cs typeface="MS PGothic" charset="0"/>
                </a:defRPr>
              </a:lvl3pPr>
              <a:lvl4pPr marL="1600200" indent="-228600" defTabSz="1450975" eaLnBrk="0" hangingPunct="0">
                <a:defRPr sz="1600" b="1">
                  <a:solidFill>
                    <a:srgbClr val="FFFFFF"/>
                  </a:solidFill>
                  <a:latin typeface="Calibri" charset="0"/>
                  <a:ea typeface="MS PGothic" charset="0"/>
                  <a:cs typeface="MS PGothic" charset="0"/>
                </a:defRPr>
              </a:lvl4pPr>
              <a:lvl5pPr marL="2057400" indent="-228600" defTabSz="1450975" eaLnBrk="0" hangingPunct="0">
                <a:defRPr sz="1600" b="1">
                  <a:solidFill>
                    <a:srgbClr val="FFFFFF"/>
                  </a:solidFill>
                  <a:latin typeface="Calibri" charset="0"/>
                  <a:ea typeface="MS PGothic" charset="0"/>
                  <a:cs typeface="MS PGothic" charset="0"/>
                </a:defRPr>
              </a:lvl5pPr>
              <a:lvl6pPr marL="2514600" indent="-228600" algn="r" defTabSz="1450975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rgbClr val="FFFFFF"/>
                  </a:solidFill>
                  <a:latin typeface="Calibri" charset="0"/>
                  <a:ea typeface="MS PGothic" charset="0"/>
                  <a:cs typeface="MS PGothic" charset="0"/>
                </a:defRPr>
              </a:lvl6pPr>
              <a:lvl7pPr marL="2971800" indent="-228600" algn="r" defTabSz="1450975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rgbClr val="FFFFFF"/>
                  </a:solidFill>
                  <a:latin typeface="Calibri" charset="0"/>
                  <a:ea typeface="MS PGothic" charset="0"/>
                  <a:cs typeface="MS PGothic" charset="0"/>
                </a:defRPr>
              </a:lvl7pPr>
              <a:lvl8pPr marL="3429000" indent="-228600" algn="r" defTabSz="1450975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rgbClr val="FFFFFF"/>
                  </a:solidFill>
                  <a:latin typeface="Calibri" charset="0"/>
                  <a:ea typeface="MS PGothic" charset="0"/>
                  <a:cs typeface="MS PGothic" charset="0"/>
                </a:defRPr>
              </a:lvl8pPr>
              <a:lvl9pPr marL="3886200" indent="-228600" algn="r" defTabSz="1450975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rgbClr val="FFFFFF"/>
                  </a:solidFill>
                  <a:latin typeface="Calibri" charset="0"/>
                  <a:ea typeface="MS PGothic" charset="0"/>
                  <a:cs typeface="MS PGothic" charset="0"/>
                </a:defRPr>
              </a:lvl9pPr>
            </a:lstStyle>
            <a:p>
              <a:pPr algn="ctr" eaLnBrk="1" hangingPunct="1">
                <a:lnSpc>
                  <a:spcPct val="90000"/>
                </a:lnSpc>
              </a:pPr>
              <a:r>
                <a:rPr lang="sl-SI" sz="1200" dirty="0" smtClean="0">
                  <a:solidFill>
                    <a:srgbClr val="000000"/>
                  </a:solidFill>
                </a:rPr>
                <a:t>Prilagodljivi prikazi</a:t>
              </a:r>
              <a:endParaRPr lang="en-US" sz="12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17" name="Group 88"/>
          <p:cNvGrpSpPr>
            <a:grpSpLocks/>
          </p:cNvGrpSpPr>
          <p:nvPr/>
        </p:nvGrpSpPr>
        <p:grpSpPr bwMode="auto">
          <a:xfrm>
            <a:off x="5340161" y="2309139"/>
            <a:ext cx="1050922" cy="947884"/>
            <a:chOff x="10641527" y="2963104"/>
            <a:chExt cx="1744585" cy="1620016"/>
          </a:xfrm>
        </p:grpSpPr>
        <p:pic>
          <p:nvPicPr>
            <p:cNvPr id="18" name="Picture 89" descr="monitor.png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11233529" y="2963104"/>
              <a:ext cx="560581" cy="511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" name="TextBox 90"/>
            <p:cNvSpPr txBox="1">
              <a:spLocks noChangeArrowheads="1"/>
            </p:cNvSpPr>
            <p:nvPr/>
          </p:nvSpPr>
          <p:spPr bwMode="gray">
            <a:xfrm>
              <a:off x="10641527" y="3480472"/>
              <a:ext cx="1744585" cy="11026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45152" tIns="72576" rIns="145152" bIns="72576">
              <a:spAutoFit/>
            </a:bodyPr>
            <a:lstStyle>
              <a:lvl1pPr defTabSz="1450975" eaLnBrk="0" hangingPunct="0">
                <a:defRPr sz="1600" b="1">
                  <a:solidFill>
                    <a:srgbClr val="FFFFFF"/>
                  </a:solidFill>
                  <a:latin typeface="Calibri" charset="0"/>
                  <a:ea typeface="MS PGothic" charset="0"/>
                  <a:cs typeface="MS PGothic" charset="0"/>
                </a:defRPr>
              </a:lvl1pPr>
              <a:lvl2pPr marL="742950" indent="-285750" defTabSz="1450975" eaLnBrk="0" hangingPunct="0">
                <a:defRPr sz="1600" b="1">
                  <a:solidFill>
                    <a:srgbClr val="FFFFFF"/>
                  </a:solidFill>
                  <a:latin typeface="Calibri" charset="0"/>
                  <a:ea typeface="MS PGothic" charset="0"/>
                  <a:cs typeface="MS PGothic" charset="0"/>
                </a:defRPr>
              </a:lvl2pPr>
              <a:lvl3pPr marL="1143000" indent="-228600" defTabSz="1450975" eaLnBrk="0" hangingPunct="0">
                <a:defRPr sz="1600" b="1">
                  <a:solidFill>
                    <a:srgbClr val="FFFFFF"/>
                  </a:solidFill>
                  <a:latin typeface="Calibri" charset="0"/>
                  <a:ea typeface="MS PGothic" charset="0"/>
                  <a:cs typeface="MS PGothic" charset="0"/>
                </a:defRPr>
              </a:lvl3pPr>
              <a:lvl4pPr marL="1600200" indent="-228600" defTabSz="1450975" eaLnBrk="0" hangingPunct="0">
                <a:defRPr sz="1600" b="1">
                  <a:solidFill>
                    <a:srgbClr val="FFFFFF"/>
                  </a:solidFill>
                  <a:latin typeface="Calibri" charset="0"/>
                  <a:ea typeface="MS PGothic" charset="0"/>
                  <a:cs typeface="MS PGothic" charset="0"/>
                </a:defRPr>
              </a:lvl4pPr>
              <a:lvl5pPr marL="2057400" indent="-228600" defTabSz="1450975" eaLnBrk="0" hangingPunct="0">
                <a:defRPr sz="1600" b="1">
                  <a:solidFill>
                    <a:srgbClr val="FFFFFF"/>
                  </a:solidFill>
                  <a:latin typeface="Calibri" charset="0"/>
                  <a:ea typeface="MS PGothic" charset="0"/>
                  <a:cs typeface="MS PGothic" charset="0"/>
                </a:defRPr>
              </a:lvl5pPr>
              <a:lvl6pPr marL="2514600" indent="-228600" algn="r" defTabSz="1450975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rgbClr val="FFFFFF"/>
                  </a:solidFill>
                  <a:latin typeface="Calibri" charset="0"/>
                  <a:ea typeface="MS PGothic" charset="0"/>
                  <a:cs typeface="MS PGothic" charset="0"/>
                </a:defRPr>
              </a:lvl6pPr>
              <a:lvl7pPr marL="2971800" indent="-228600" algn="r" defTabSz="1450975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rgbClr val="FFFFFF"/>
                  </a:solidFill>
                  <a:latin typeface="Calibri" charset="0"/>
                  <a:ea typeface="MS PGothic" charset="0"/>
                  <a:cs typeface="MS PGothic" charset="0"/>
                </a:defRPr>
              </a:lvl7pPr>
              <a:lvl8pPr marL="3429000" indent="-228600" algn="r" defTabSz="1450975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rgbClr val="FFFFFF"/>
                  </a:solidFill>
                  <a:latin typeface="Calibri" charset="0"/>
                  <a:ea typeface="MS PGothic" charset="0"/>
                  <a:cs typeface="MS PGothic" charset="0"/>
                </a:defRPr>
              </a:lvl8pPr>
              <a:lvl9pPr marL="3886200" indent="-228600" algn="r" defTabSz="1450975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rgbClr val="FFFFFF"/>
                  </a:solidFill>
                  <a:latin typeface="Calibri" charset="0"/>
                  <a:ea typeface="MS PGothic" charset="0"/>
                  <a:cs typeface="MS PGothic" charset="0"/>
                </a:defRPr>
              </a:lvl9pPr>
            </a:lstStyle>
            <a:p>
              <a:pPr algn="ctr" eaLnBrk="1" hangingPunct="1">
                <a:lnSpc>
                  <a:spcPct val="90000"/>
                </a:lnSpc>
              </a:pPr>
              <a:r>
                <a:rPr lang="sl-SI" sz="1200" dirty="0" smtClean="0">
                  <a:solidFill>
                    <a:srgbClr val="000000"/>
                  </a:solidFill>
                </a:rPr>
                <a:t>Spremljanje in  opozarjanje</a:t>
              </a:r>
              <a:endParaRPr lang="en-US" sz="12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20" name="Group 94"/>
          <p:cNvGrpSpPr>
            <a:grpSpLocks/>
          </p:cNvGrpSpPr>
          <p:nvPr/>
        </p:nvGrpSpPr>
        <p:grpSpPr bwMode="auto">
          <a:xfrm>
            <a:off x="4423204" y="2309137"/>
            <a:ext cx="953597" cy="615486"/>
            <a:chOff x="7561443" y="2840891"/>
            <a:chExt cx="1581874" cy="1053022"/>
          </a:xfrm>
        </p:grpSpPr>
        <p:pic>
          <p:nvPicPr>
            <p:cNvPr id="21" name="Picture 95" descr="15.png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8038803" y="2840891"/>
              <a:ext cx="518663" cy="518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2" name="TextBox 96"/>
            <p:cNvSpPr txBox="1">
              <a:spLocks noChangeArrowheads="1"/>
            </p:cNvSpPr>
            <p:nvPr/>
          </p:nvSpPr>
          <p:spPr bwMode="gray">
            <a:xfrm>
              <a:off x="7561443" y="3358803"/>
              <a:ext cx="1581874" cy="535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45152" tIns="72576" rIns="145152" bIns="72576">
              <a:spAutoFit/>
            </a:bodyPr>
            <a:lstStyle>
              <a:lvl1pPr defTabSz="1450975" eaLnBrk="0" hangingPunct="0">
                <a:defRPr sz="1600" b="1">
                  <a:solidFill>
                    <a:srgbClr val="FFFFFF"/>
                  </a:solidFill>
                  <a:latin typeface="Calibri" charset="0"/>
                  <a:ea typeface="MS PGothic" charset="0"/>
                  <a:cs typeface="MS PGothic" charset="0"/>
                </a:defRPr>
              </a:lvl1pPr>
              <a:lvl2pPr marL="742950" indent="-285750" defTabSz="1450975" eaLnBrk="0" hangingPunct="0">
                <a:defRPr sz="1600" b="1">
                  <a:solidFill>
                    <a:srgbClr val="FFFFFF"/>
                  </a:solidFill>
                  <a:latin typeface="Calibri" charset="0"/>
                  <a:ea typeface="MS PGothic" charset="0"/>
                  <a:cs typeface="MS PGothic" charset="0"/>
                </a:defRPr>
              </a:lvl2pPr>
              <a:lvl3pPr marL="1143000" indent="-228600" defTabSz="1450975" eaLnBrk="0" hangingPunct="0">
                <a:defRPr sz="1600" b="1">
                  <a:solidFill>
                    <a:srgbClr val="FFFFFF"/>
                  </a:solidFill>
                  <a:latin typeface="Calibri" charset="0"/>
                  <a:ea typeface="MS PGothic" charset="0"/>
                  <a:cs typeface="MS PGothic" charset="0"/>
                </a:defRPr>
              </a:lvl3pPr>
              <a:lvl4pPr marL="1600200" indent="-228600" defTabSz="1450975" eaLnBrk="0" hangingPunct="0">
                <a:defRPr sz="1600" b="1">
                  <a:solidFill>
                    <a:srgbClr val="FFFFFF"/>
                  </a:solidFill>
                  <a:latin typeface="Calibri" charset="0"/>
                  <a:ea typeface="MS PGothic" charset="0"/>
                  <a:cs typeface="MS PGothic" charset="0"/>
                </a:defRPr>
              </a:lvl4pPr>
              <a:lvl5pPr marL="2057400" indent="-228600" defTabSz="1450975" eaLnBrk="0" hangingPunct="0">
                <a:defRPr sz="1600" b="1">
                  <a:solidFill>
                    <a:srgbClr val="FFFFFF"/>
                  </a:solidFill>
                  <a:latin typeface="Calibri" charset="0"/>
                  <a:ea typeface="MS PGothic" charset="0"/>
                  <a:cs typeface="MS PGothic" charset="0"/>
                </a:defRPr>
              </a:lvl5pPr>
              <a:lvl6pPr marL="2514600" indent="-228600" algn="r" defTabSz="1450975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rgbClr val="FFFFFF"/>
                  </a:solidFill>
                  <a:latin typeface="Calibri" charset="0"/>
                  <a:ea typeface="MS PGothic" charset="0"/>
                  <a:cs typeface="MS PGothic" charset="0"/>
                </a:defRPr>
              </a:lvl6pPr>
              <a:lvl7pPr marL="2971800" indent="-228600" algn="r" defTabSz="1450975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rgbClr val="FFFFFF"/>
                  </a:solidFill>
                  <a:latin typeface="Calibri" charset="0"/>
                  <a:ea typeface="MS PGothic" charset="0"/>
                  <a:cs typeface="MS PGothic" charset="0"/>
                </a:defRPr>
              </a:lvl7pPr>
              <a:lvl8pPr marL="3429000" indent="-228600" algn="r" defTabSz="1450975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rgbClr val="FFFFFF"/>
                  </a:solidFill>
                  <a:latin typeface="Calibri" charset="0"/>
                  <a:ea typeface="MS PGothic" charset="0"/>
                  <a:cs typeface="MS PGothic" charset="0"/>
                </a:defRPr>
              </a:lvl8pPr>
              <a:lvl9pPr marL="3886200" indent="-228600" algn="r" defTabSz="1450975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rgbClr val="FFFFFF"/>
                  </a:solidFill>
                  <a:latin typeface="Calibri" charset="0"/>
                  <a:ea typeface="MS PGothic" charset="0"/>
                  <a:cs typeface="MS PGothic" charset="0"/>
                </a:defRPr>
              </a:lvl9pPr>
            </a:lstStyle>
            <a:p>
              <a:pPr algn="ctr" eaLnBrk="1" hangingPunct="1">
                <a:lnSpc>
                  <a:spcPct val="90000"/>
                </a:lnSpc>
              </a:pPr>
              <a:r>
                <a:rPr lang="sl-SI" sz="1200" dirty="0" smtClean="0">
                  <a:solidFill>
                    <a:srgbClr val="000000"/>
                  </a:solidFill>
                </a:rPr>
                <a:t>Iskalnik</a:t>
              </a:r>
              <a:endParaRPr lang="en-US" sz="1200" dirty="0">
                <a:solidFill>
                  <a:srgbClr val="000000"/>
                </a:solidFill>
              </a:endParaRPr>
            </a:p>
          </p:txBody>
        </p:sp>
      </p:grpSp>
      <p:sp>
        <p:nvSpPr>
          <p:cNvPr id="23" name="Isosceles Triangle 56"/>
          <p:cNvSpPr/>
          <p:nvPr/>
        </p:nvSpPr>
        <p:spPr bwMode="gray">
          <a:xfrm rot="10800000">
            <a:off x="5159120" y="2834783"/>
            <a:ext cx="3071337" cy="849740"/>
          </a:xfrm>
          <a:prstGeom prst="triangl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52000"/>
                </a:scheme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426" tIns="25713" rIns="51426" bIns="25713" rtlCol="0" anchor="ctr"/>
          <a:lstStyle/>
          <a:p>
            <a:pPr algn="ctr"/>
            <a:endParaRPr lang="en-US"/>
          </a:p>
        </p:txBody>
      </p:sp>
      <p:cxnSp>
        <p:nvCxnSpPr>
          <p:cNvPr id="24" name="Straight Connector 57"/>
          <p:cNvCxnSpPr/>
          <p:nvPr/>
        </p:nvCxnSpPr>
        <p:spPr bwMode="gray">
          <a:xfrm>
            <a:off x="5842878" y="4391021"/>
            <a:ext cx="0" cy="21695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Rounded Rectangle 58"/>
          <p:cNvSpPr/>
          <p:nvPr/>
        </p:nvSpPr>
        <p:spPr bwMode="gray">
          <a:xfrm>
            <a:off x="4572000" y="4552480"/>
            <a:ext cx="2222712" cy="935617"/>
          </a:xfrm>
          <a:prstGeom prst="roundRect">
            <a:avLst>
              <a:gd name="adj" fmla="val 13566"/>
            </a:avLst>
          </a:prstGeom>
          <a:solidFill>
            <a:schemeClr val="bg1"/>
          </a:solidFill>
          <a:ln>
            <a:solidFill>
              <a:schemeClr val="accent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51426" tIns="25713" rIns="51426" bIns="25713" rtlCol="0" anchor="ctr"/>
          <a:lstStyle/>
          <a:p>
            <a:pPr algn="ctr"/>
            <a:endParaRPr lang="en-US"/>
          </a:p>
        </p:txBody>
      </p:sp>
      <p:pic>
        <p:nvPicPr>
          <p:cNvPr id="26" name="Picture 114" descr="image79.pdf"/>
          <p:cNvPicPr>
            <a:picLocks noChangeAspect="1"/>
          </p:cNvPicPr>
          <p:nvPr/>
        </p:nvPicPr>
        <p:blipFill>
          <a:blip r:embed="rId8" cstate="print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gray">
          <a:xfrm>
            <a:off x="4701302" y="4962762"/>
            <a:ext cx="365112" cy="3655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Picture 114" descr="image79.pdf"/>
          <p:cNvPicPr>
            <a:picLocks noChangeAspect="1"/>
          </p:cNvPicPr>
          <p:nvPr/>
        </p:nvPicPr>
        <p:blipFill>
          <a:blip r:embed="rId8" cstate="print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gray">
          <a:xfrm>
            <a:off x="5101085" y="4962762"/>
            <a:ext cx="365112" cy="3655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Picture 114" descr="image79.pdf"/>
          <p:cNvPicPr>
            <a:picLocks noChangeAspect="1"/>
          </p:cNvPicPr>
          <p:nvPr/>
        </p:nvPicPr>
        <p:blipFill>
          <a:blip r:embed="rId8" cstate="print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gray">
          <a:xfrm>
            <a:off x="5500868" y="4962762"/>
            <a:ext cx="365112" cy="3655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" name="TextBox 62"/>
          <p:cNvSpPr txBox="1"/>
          <p:nvPr/>
        </p:nvSpPr>
        <p:spPr bwMode="gray">
          <a:xfrm>
            <a:off x="4997199" y="4638326"/>
            <a:ext cx="1543961" cy="256173"/>
          </a:xfrm>
          <a:prstGeom prst="rect">
            <a:avLst/>
          </a:prstGeom>
          <a:noFill/>
        </p:spPr>
        <p:txBody>
          <a:bodyPr wrap="square" lIns="51426" tIns="25713" rIns="51426" bIns="25713" rtlCol="0">
            <a:spAutoFit/>
          </a:bodyPr>
          <a:lstStyle/>
          <a:p>
            <a:pPr algn="ctr"/>
            <a:r>
              <a:rPr lang="en-US" sz="1300" b="1" dirty="0" err="1" smtClean="0">
                <a:latin typeface="+mj-lt"/>
              </a:rPr>
              <a:t>Splunk</a:t>
            </a:r>
            <a:endParaRPr lang="en-US" sz="1300" b="1" dirty="0">
              <a:latin typeface="+mj-lt"/>
            </a:endParaRPr>
          </a:p>
        </p:txBody>
      </p:sp>
      <p:cxnSp>
        <p:nvCxnSpPr>
          <p:cNvPr id="30" name="Straight Connector 63"/>
          <p:cNvCxnSpPr/>
          <p:nvPr/>
        </p:nvCxnSpPr>
        <p:spPr bwMode="gray">
          <a:xfrm>
            <a:off x="7821042" y="4391021"/>
            <a:ext cx="0" cy="21695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Rounded Rectangle 64"/>
          <p:cNvSpPr/>
          <p:nvPr/>
        </p:nvSpPr>
        <p:spPr bwMode="gray">
          <a:xfrm>
            <a:off x="6948264" y="4552506"/>
            <a:ext cx="2088232" cy="936611"/>
          </a:xfrm>
          <a:prstGeom prst="roundRect">
            <a:avLst/>
          </a:prstGeom>
          <a:solidFill>
            <a:schemeClr val="bg1"/>
          </a:solidFill>
          <a:ln>
            <a:solidFill>
              <a:schemeClr val="accent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51426" tIns="25713" rIns="51426" bIns="25713" rtlCol="0" anchor="ctr"/>
          <a:lstStyle/>
          <a:p>
            <a:pPr algn="ctr"/>
            <a:endParaRPr lang="en-US"/>
          </a:p>
        </p:txBody>
      </p:sp>
      <p:sp>
        <p:nvSpPr>
          <p:cNvPr id="32" name="TextBox 65"/>
          <p:cNvSpPr txBox="1"/>
          <p:nvPr/>
        </p:nvSpPr>
        <p:spPr bwMode="gray">
          <a:xfrm>
            <a:off x="7017484" y="4654421"/>
            <a:ext cx="2019012" cy="251983"/>
          </a:xfrm>
          <a:prstGeom prst="rect">
            <a:avLst/>
          </a:prstGeom>
          <a:noFill/>
        </p:spPr>
        <p:txBody>
          <a:bodyPr wrap="square" lIns="51426" tIns="25713" rIns="51426" bIns="25713" rtlCol="0">
            <a:spAutoFit/>
          </a:bodyPr>
          <a:lstStyle/>
          <a:p>
            <a:pPr algn="ctr"/>
            <a:r>
              <a:rPr lang="sl-SI" sz="1300" b="1" dirty="0" smtClean="0">
                <a:latin typeface="+mj-lt"/>
              </a:rPr>
              <a:t>Ostali Big </a:t>
            </a:r>
            <a:r>
              <a:rPr lang="sl-SI" sz="1300" b="1" dirty="0" err="1" smtClean="0">
                <a:latin typeface="+mj-lt"/>
              </a:rPr>
              <a:t>Data</a:t>
            </a:r>
            <a:r>
              <a:rPr lang="sl-SI" sz="1300" b="1" dirty="0" smtClean="0">
                <a:latin typeface="+mj-lt"/>
              </a:rPr>
              <a:t> izvori</a:t>
            </a:r>
            <a:endParaRPr lang="en-US" sz="1300" b="1" dirty="0">
              <a:latin typeface="+mj-lt"/>
            </a:endParaRPr>
          </a:p>
        </p:txBody>
      </p:sp>
      <p:pic>
        <p:nvPicPr>
          <p:cNvPr id="33" name="Picture 114" descr="image79.pdf"/>
          <p:cNvPicPr>
            <a:picLocks noChangeAspect="1"/>
          </p:cNvPicPr>
          <p:nvPr/>
        </p:nvPicPr>
        <p:blipFill>
          <a:blip r:embed="rId8" cstate="print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gray">
          <a:xfrm>
            <a:off x="6300433" y="4962762"/>
            <a:ext cx="365112" cy="3655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" name="Picture 114" descr="image79.pdf"/>
          <p:cNvPicPr>
            <a:picLocks noChangeAspect="1"/>
          </p:cNvPicPr>
          <p:nvPr/>
        </p:nvPicPr>
        <p:blipFill>
          <a:blip r:embed="rId8" cstate="print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gray">
          <a:xfrm>
            <a:off x="5900651" y="4962762"/>
            <a:ext cx="365112" cy="3655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" name="Picture 114" descr="image79.pdf"/>
          <p:cNvPicPr>
            <a:picLocks noChangeAspect="1"/>
          </p:cNvPicPr>
          <p:nvPr/>
        </p:nvPicPr>
        <p:blipFill>
          <a:blip r:embed="rId8" cstate="print">
            <a:duotone>
              <a:prstClr val="black"/>
              <a:schemeClr val="accent4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gray">
          <a:xfrm>
            <a:off x="7106100" y="4962958"/>
            <a:ext cx="365112" cy="3655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" name="Picture 114" descr="image79.pdf"/>
          <p:cNvPicPr>
            <a:picLocks noChangeAspect="1"/>
          </p:cNvPicPr>
          <p:nvPr/>
        </p:nvPicPr>
        <p:blipFill>
          <a:blip r:embed="rId8" cstate="print">
            <a:duotone>
              <a:prstClr val="black"/>
              <a:schemeClr val="accent4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gray">
          <a:xfrm>
            <a:off x="7594698" y="4967990"/>
            <a:ext cx="365112" cy="3655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" name="Picture 114" descr="image79.pdf"/>
          <p:cNvPicPr>
            <a:picLocks noChangeAspect="1"/>
          </p:cNvPicPr>
          <p:nvPr/>
        </p:nvPicPr>
        <p:blipFill>
          <a:blip r:embed="rId8" cstate="print">
            <a:duotone>
              <a:prstClr val="black"/>
              <a:schemeClr val="accent4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gray">
          <a:xfrm>
            <a:off x="8083296" y="4963352"/>
            <a:ext cx="365112" cy="3655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" name="Rounded Rectangle 87"/>
          <p:cNvSpPr/>
          <p:nvPr/>
        </p:nvSpPr>
        <p:spPr bwMode="gray">
          <a:xfrm>
            <a:off x="4948548" y="3423297"/>
            <a:ext cx="3574144" cy="940825"/>
          </a:xfrm>
          <a:prstGeom prst="roundRect">
            <a:avLst>
              <a:gd name="adj" fmla="val 5129"/>
            </a:avLst>
          </a:prstGeom>
          <a:gradFill flip="none" rotWithShape="1">
            <a:gsLst>
              <a:gs pos="0">
                <a:srgbClr val="656565"/>
              </a:gs>
              <a:gs pos="50000">
                <a:srgbClr val="383A39"/>
              </a:gs>
              <a:gs pos="100000">
                <a:srgbClr val="080A09"/>
              </a:gs>
            </a:gsLst>
            <a:lin ang="5400000" scaled="1"/>
            <a:tileRect/>
          </a:gradFill>
          <a:ln w="12700" cmpd="sng"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pic>
        <p:nvPicPr>
          <p:cNvPr id="39" name="Picture 88" descr="splunk_product_logo_wht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 bwMode="gray">
          <a:xfrm>
            <a:off x="5897464" y="3626877"/>
            <a:ext cx="1703321" cy="569952"/>
          </a:xfrm>
          <a:prstGeom prst="rect">
            <a:avLst/>
          </a:prstGeom>
        </p:spPr>
      </p:pic>
      <p:pic>
        <p:nvPicPr>
          <p:cNvPr id="40" name="Picture 182" descr="datastream.png"/>
          <p:cNvPicPr>
            <a:picLocks noChangeAspect="1"/>
          </p:cNvPicPr>
          <p:nvPr/>
        </p:nvPicPr>
        <p:blipFill>
          <a:blip r:embed="rId10">
            <a:alphaModFix amt="3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233" y="1382644"/>
            <a:ext cx="4550988" cy="5050122"/>
          </a:xfrm>
          <a:prstGeom prst="rect">
            <a:avLst/>
          </a:prstGeom>
        </p:spPr>
      </p:pic>
      <p:sp>
        <p:nvSpPr>
          <p:cNvPr id="41" name="AutoShape 2"/>
          <p:cNvSpPr>
            <a:spLocks noChangeArrowheads="1"/>
          </p:cNvSpPr>
          <p:nvPr/>
        </p:nvSpPr>
        <p:spPr bwMode="gray">
          <a:xfrm>
            <a:off x="1726624" y="1883759"/>
            <a:ext cx="1939925" cy="398463"/>
          </a:xfrm>
          <a:prstGeom prst="roundRect">
            <a:avLst>
              <a:gd name="adj" fmla="val 9894"/>
            </a:avLst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02835" tIns="102835" rIns="102835" bIns="102835" anchor="ctr" anchorCtr="1"/>
          <a:lstStyle/>
          <a:p>
            <a:pPr defTabSz="514174">
              <a:defRPr/>
            </a:pPr>
            <a:r>
              <a:rPr lang="sl-SI" b="1" kern="0" dirty="0" smtClean="0">
                <a:solidFill>
                  <a:srgbClr val="0070C0"/>
                </a:solidFill>
                <a:latin typeface="Calibri"/>
                <a:cs typeface="Calibri"/>
              </a:rPr>
              <a:t>BIG DATA</a:t>
            </a:r>
            <a:endParaRPr lang="en-US" b="1" kern="0" dirty="0">
              <a:solidFill>
                <a:srgbClr val="0070C0"/>
              </a:solidFill>
              <a:latin typeface="Calibri"/>
              <a:cs typeface="Calibri"/>
            </a:endParaRPr>
          </a:p>
        </p:txBody>
      </p:sp>
      <p:sp>
        <p:nvSpPr>
          <p:cNvPr id="42" name="TextBox 185"/>
          <p:cNvSpPr txBox="1"/>
          <p:nvPr/>
        </p:nvSpPr>
        <p:spPr>
          <a:xfrm>
            <a:off x="1125643" y="2583244"/>
            <a:ext cx="475382" cy="298149"/>
          </a:xfrm>
          <a:prstGeom prst="rect">
            <a:avLst/>
          </a:prstGeom>
        </p:spPr>
        <p:txBody>
          <a:bodyPr wrap="square" lIns="51426" tIns="25713" rIns="51426" bIns="25713" rtlCol="0">
            <a:spAutoFit/>
          </a:bodyPr>
          <a:lstStyle/>
          <a:p>
            <a:pPr algn="ctr"/>
            <a:r>
              <a:rPr lang="en-US" sz="800" dirty="0" smtClean="0"/>
              <a:t>Online Services</a:t>
            </a:r>
          </a:p>
        </p:txBody>
      </p:sp>
      <p:sp>
        <p:nvSpPr>
          <p:cNvPr id="43" name="TextBox 186"/>
          <p:cNvSpPr txBox="1"/>
          <p:nvPr/>
        </p:nvSpPr>
        <p:spPr>
          <a:xfrm>
            <a:off x="1937033" y="2751989"/>
            <a:ext cx="475382" cy="298149"/>
          </a:xfrm>
          <a:prstGeom prst="rect">
            <a:avLst/>
          </a:prstGeom>
        </p:spPr>
        <p:txBody>
          <a:bodyPr wrap="square" lIns="51426" tIns="25713" rIns="51426" bIns="25713" rtlCol="0">
            <a:spAutoFit/>
          </a:bodyPr>
          <a:lstStyle/>
          <a:p>
            <a:pPr algn="ctr"/>
            <a:r>
              <a:rPr lang="en-US" sz="800" dirty="0" smtClean="0"/>
              <a:t>Web Services</a:t>
            </a:r>
          </a:p>
        </p:txBody>
      </p:sp>
      <p:sp>
        <p:nvSpPr>
          <p:cNvPr id="44" name="TextBox 187"/>
          <p:cNvSpPr txBox="1"/>
          <p:nvPr/>
        </p:nvSpPr>
        <p:spPr>
          <a:xfrm>
            <a:off x="692540" y="3243776"/>
            <a:ext cx="475382" cy="175039"/>
          </a:xfrm>
          <a:prstGeom prst="rect">
            <a:avLst/>
          </a:prstGeom>
        </p:spPr>
        <p:txBody>
          <a:bodyPr wrap="square" lIns="51426" tIns="25713" rIns="51426" bIns="25713" rtlCol="0">
            <a:spAutoFit/>
          </a:bodyPr>
          <a:lstStyle/>
          <a:p>
            <a:pPr algn="ctr"/>
            <a:r>
              <a:rPr lang="en-US" sz="800" dirty="0" smtClean="0"/>
              <a:t>Servers</a:t>
            </a:r>
          </a:p>
        </p:txBody>
      </p:sp>
      <p:sp>
        <p:nvSpPr>
          <p:cNvPr id="45" name="TextBox 188"/>
          <p:cNvSpPr txBox="1"/>
          <p:nvPr/>
        </p:nvSpPr>
        <p:spPr>
          <a:xfrm>
            <a:off x="1521598" y="3163936"/>
            <a:ext cx="475382" cy="175039"/>
          </a:xfrm>
          <a:prstGeom prst="rect">
            <a:avLst/>
          </a:prstGeom>
        </p:spPr>
        <p:txBody>
          <a:bodyPr wrap="square" lIns="51426" tIns="25713" rIns="51426" bIns="25713" rtlCol="0">
            <a:spAutoFit/>
          </a:bodyPr>
          <a:lstStyle/>
          <a:p>
            <a:pPr algn="ctr"/>
            <a:r>
              <a:rPr lang="en-US" sz="800" dirty="0" smtClean="0"/>
              <a:t>Security</a:t>
            </a:r>
          </a:p>
        </p:txBody>
      </p:sp>
      <p:sp>
        <p:nvSpPr>
          <p:cNvPr id="46" name="TextBox 189"/>
          <p:cNvSpPr txBox="1"/>
          <p:nvPr/>
        </p:nvSpPr>
        <p:spPr>
          <a:xfrm>
            <a:off x="2510645" y="3209188"/>
            <a:ext cx="475382" cy="298149"/>
          </a:xfrm>
          <a:prstGeom prst="rect">
            <a:avLst/>
          </a:prstGeom>
        </p:spPr>
        <p:txBody>
          <a:bodyPr wrap="square" lIns="51426" tIns="25713" rIns="51426" bIns="25713" rtlCol="0">
            <a:spAutoFit/>
          </a:bodyPr>
          <a:lstStyle/>
          <a:p>
            <a:pPr algn="ctr"/>
            <a:r>
              <a:rPr lang="en-US" sz="800" dirty="0" smtClean="0"/>
              <a:t>GPS Location</a:t>
            </a:r>
          </a:p>
        </p:txBody>
      </p:sp>
      <p:sp>
        <p:nvSpPr>
          <p:cNvPr id="47" name="TextBox 190"/>
          <p:cNvSpPr txBox="1"/>
          <p:nvPr/>
        </p:nvSpPr>
        <p:spPr>
          <a:xfrm>
            <a:off x="638881" y="3841995"/>
            <a:ext cx="475382" cy="175039"/>
          </a:xfrm>
          <a:prstGeom prst="rect">
            <a:avLst/>
          </a:prstGeom>
        </p:spPr>
        <p:txBody>
          <a:bodyPr wrap="square" lIns="51426" tIns="25713" rIns="51426" bIns="25713" rtlCol="0">
            <a:spAutoFit/>
          </a:bodyPr>
          <a:lstStyle/>
          <a:p>
            <a:pPr algn="ctr"/>
            <a:r>
              <a:rPr lang="en-US" sz="800" dirty="0" smtClean="0"/>
              <a:t>Storage</a:t>
            </a:r>
          </a:p>
        </p:txBody>
      </p:sp>
      <p:sp>
        <p:nvSpPr>
          <p:cNvPr id="48" name="TextBox 191"/>
          <p:cNvSpPr txBox="1"/>
          <p:nvPr/>
        </p:nvSpPr>
        <p:spPr>
          <a:xfrm>
            <a:off x="1309232" y="3746227"/>
            <a:ext cx="632363" cy="175039"/>
          </a:xfrm>
          <a:prstGeom prst="rect">
            <a:avLst/>
          </a:prstGeom>
        </p:spPr>
        <p:txBody>
          <a:bodyPr wrap="square" lIns="51426" tIns="25713" rIns="51426" bIns="25713" rtlCol="0">
            <a:spAutoFit/>
          </a:bodyPr>
          <a:lstStyle/>
          <a:p>
            <a:pPr algn="ctr"/>
            <a:r>
              <a:rPr lang="en-US" sz="800" dirty="0" smtClean="0"/>
              <a:t>Desktops</a:t>
            </a:r>
          </a:p>
        </p:txBody>
      </p:sp>
      <p:sp>
        <p:nvSpPr>
          <p:cNvPr id="49" name="TextBox 192"/>
          <p:cNvSpPr txBox="1"/>
          <p:nvPr/>
        </p:nvSpPr>
        <p:spPr>
          <a:xfrm>
            <a:off x="1963096" y="3575794"/>
            <a:ext cx="632363" cy="175039"/>
          </a:xfrm>
          <a:prstGeom prst="rect">
            <a:avLst/>
          </a:prstGeom>
        </p:spPr>
        <p:txBody>
          <a:bodyPr wrap="square" lIns="51426" tIns="25713" rIns="51426" bIns="25713" rtlCol="0">
            <a:spAutoFit/>
          </a:bodyPr>
          <a:lstStyle/>
          <a:p>
            <a:pPr algn="ctr"/>
            <a:r>
              <a:rPr lang="en-US" sz="800" dirty="0" smtClean="0"/>
              <a:t>Networks</a:t>
            </a:r>
          </a:p>
        </p:txBody>
      </p:sp>
      <p:sp>
        <p:nvSpPr>
          <p:cNvPr id="50" name="TextBox 193"/>
          <p:cNvSpPr txBox="1"/>
          <p:nvPr/>
        </p:nvSpPr>
        <p:spPr>
          <a:xfrm>
            <a:off x="3068560" y="3398057"/>
            <a:ext cx="632363" cy="298149"/>
          </a:xfrm>
          <a:prstGeom prst="rect">
            <a:avLst/>
          </a:prstGeom>
        </p:spPr>
        <p:txBody>
          <a:bodyPr wrap="square" lIns="51426" tIns="25713" rIns="51426" bIns="25713" rtlCol="0">
            <a:spAutoFit/>
          </a:bodyPr>
          <a:lstStyle/>
          <a:p>
            <a:pPr algn="ctr"/>
            <a:r>
              <a:rPr lang="en-US" sz="800" dirty="0" smtClean="0"/>
              <a:t>Packaged Applications</a:t>
            </a:r>
          </a:p>
        </p:txBody>
      </p:sp>
      <p:sp>
        <p:nvSpPr>
          <p:cNvPr id="51" name="TextBox 194"/>
          <p:cNvSpPr txBox="1"/>
          <p:nvPr/>
        </p:nvSpPr>
        <p:spPr>
          <a:xfrm>
            <a:off x="3598191" y="3921110"/>
            <a:ext cx="632363" cy="298149"/>
          </a:xfrm>
          <a:prstGeom prst="rect">
            <a:avLst/>
          </a:prstGeom>
        </p:spPr>
        <p:txBody>
          <a:bodyPr wrap="square" lIns="51426" tIns="25713" rIns="51426" bIns="25713" rtlCol="0">
            <a:spAutoFit/>
          </a:bodyPr>
          <a:lstStyle/>
          <a:p>
            <a:pPr algn="ctr"/>
            <a:r>
              <a:rPr lang="en-US" sz="800" dirty="0" smtClean="0"/>
              <a:t>Custom</a:t>
            </a:r>
          </a:p>
          <a:p>
            <a:pPr algn="ctr"/>
            <a:r>
              <a:rPr lang="en-US" sz="800" dirty="0" smtClean="0"/>
              <a:t>Applications</a:t>
            </a:r>
          </a:p>
        </p:txBody>
      </p:sp>
      <p:sp>
        <p:nvSpPr>
          <p:cNvPr id="52" name="TextBox 195"/>
          <p:cNvSpPr txBox="1"/>
          <p:nvPr/>
        </p:nvSpPr>
        <p:spPr>
          <a:xfrm>
            <a:off x="2795483" y="4026179"/>
            <a:ext cx="632363" cy="175039"/>
          </a:xfrm>
          <a:prstGeom prst="rect">
            <a:avLst/>
          </a:prstGeom>
        </p:spPr>
        <p:txBody>
          <a:bodyPr wrap="square" lIns="51426" tIns="25713" rIns="51426" bIns="25713" rtlCol="0">
            <a:spAutoFit/>
          </a:bodyPr>
          <a:lstStyle/>
          <a:p>
            <a:pPr algn="ctr"/>
            <a:r>
              <a:rPr lang="en-US" sz="800" dirty="0" smtClean="0"/>
              <a:t>Messaging</a:t>
            </a:r>
          </a:p>
        </p:txBody>
      </p:sp>
      <p:sp>
        <p:nvSpPr>
          <p:cNvPr id="53" name="TextBox 196"/>
          <p:cNvSpPr txBox="1"/>
          <p:nvPr/>
        </p:nvSpPr>
        <p:spPr>
          <a:xfrm>
            <a:off x="1402400" y="4306974"/>
            <a:ext cx="632363" cy="175039"/>
          </a:xfrm>
          <a:prstGeom prst="rect">
            <a:avLst/>
          </a:prstGeom>
        </p:spPr>
        <p:txBody>
          <a:bodyPr wrap="square" lIns="51426" tIns="25713" rIns="51426" bIns="25713" rtlCol="0">
            <a:spAutoFit/>
          </a:bodyPr>
          <a:lstStyle/>
          <a:p>
            <a:pPr algn="ctr"/>
            <a:r>
              <a:rPr lang="en-US" sz="800" dirty="0" smtClean="0"/>
              <a:t>Telecoms</a:t>
            </a:r>
          </a:p>
        </p:txBody>
      </p:sp>
      <p:sp>
        <p:nvSpPr>
          <p:cNvPr id="54" name="TextBox 197"/>
          <p:cNvSpPr txBox="1"/>
          <p:nvPr/>
        </p:nvSpPr>
        <p:spPr>
          <a:xfrm>
            <a:off x="695549" y="4405959"/>
            <a:ext cx="632363" cy="421260"/>
          </a:xfrm>
          <a:prstGeom prst="rect">
            <a:avLst/>
          </a:prstGeom>
        </p:spPr>
        <p:txBody>
          <a:bodyPr wrap="square" lIns="51426" tIns="25713" rIns="51426" bIns="25713" rtlCol="0">
            <a:spAutoFit/>
          </a:bodyPr>
          <a:lstStyle/>
          <a:p>
            <a:pPr algn="ctr"/>
            <a:r>
              <a:rPr lang="en-US" sz="800" dirty="0" smtClean="0"/>
              <a:t>Online Shopping Cart</a:t>
            </a:r>
          </a:p>
        </p:txBody>
      </p:sp>
      <p:sp>
        <p:nvSpPr>
          <p:cNvPr id="55" name="TextBox 198"/>
          <p:cNvSpPr txBox="1"/>
          <p:nvPr/>
        </p:nvSpPr>
        <p:spPr>
          <a:xfrm>
            <a:off x="1579627" y="4875138"/>
            <a:ext cx="632363" cy="298149"/>
          </a:xfrm>
          <a:prstGeom prst="rect">
            <a:avLst/>
          </a:prstGeom>
        </p:spPr>
        <p:txBody>
          <a:bodyPr wrap="square" lIns="51426" tIns="25713" rIns="51426" bIns="25713" rtlCol="0">
            <a:spAutoFit/>
          </a:bodyPr>
          <a:lstStyle/>
          <a:p>
            <a:pPr algn="ctr"/>
            <a:r>
              <a:rPr lang="en-US" sz="800" dirty="0" smtClean="0"/>
              <a:t>Web Clickstreams</a:t>
            </a:r>
          </a:p>
        </p:txBody>
      </p:sp>
      <p:sp>
        <p:nvSpPr>
          <p:cNvPr id="56" name="TextBox 199"/>
          <p:cNvSpPr txBox="1"/>
          <p:nvPr/>
        </p:nvSpPr>
        <p:spPr>
          <a:xfrm>
            <a:off x="2722755" y="4691665"/>
            <a:ext cx="632363" cy="175039"/>
          </a:xfrm>
          <a:prstGeom prst="rect">
            <a:avLst/>
          </a:prstGeom>
        </p:spPr>
        <p:txBody>
          <a:bodyPr wrap="square" lIns="51426" tIns="25713" rIns="51426" bIns="25713" rtlCol="0">
            <a:spAutoFit/>
          </a:bodyPr>
          <a:lstStyle/>
          <a:p>
            <a:pPr algn="ctr"/>
            <a:r>
              <a:rPr lang="en-US" sz="800" dirty="0" smtClean="0"/>
              <a:t>Databases</a:t>
            </a:r>
          </a:p>
        </p:txBody>
      </p:sp>
      <p:sp>
        <p:nvSpPr>
          <p:cNvPr id="57" name="TextBox 200"/>
          <p:cNvSpPr txBox="1"/>
          <p:nvPr/>
        </p:nvSpPr>
        <p:spPr>
          <a:xfrm>
            <a:off x="3246299" y="4405667"/>
            <a:ext cx="689717" cy="298149"/>
          </a:xfrm>
          <a:prstGeom prst="rect">
            <a:avLst/>
          </a:prstGeom>
        </p:spPr>
        <p:txBody>
          <a:bodyPr wrap="square" lIns="51426" tIns="25713" rIns="51426" bIns="25713" rtlCol="0">
            <a:spAutoFit/>
          </a:bodyPr>
          <a:lstStyle/>
          <a:p>
            <a:pPr algn="ctr"/>
            <a:r>
              <a:rPr lang="en-US" sz="800" dirty="0" smtClean="0"/>
              <a:t>Energy Meters</a:t>
            </a:r>
          </a:p>
        </p:txBody>
      </p:sp>
      <p:sp>
        <p:nvSpPr>
          <p:cNvPr id="58" name="TextBox 201"/>
          <p:cNvSpPr txBox="1"/>
          <p:nvPr/>
        </p:nvSpPr>
        <p:spPr>
          <a:xfrm>
            <a:off x="2092353" y="4827241"/>
            <a:ext cx="810863" cy="298149"/>
          </a:xfrm>
          <a:prstGeom prst="rect">
            <a:avLst/>
          </a:prstGeom>
        </p:spPr>
        <p:txBody>
          <a:bodyPr wrap="square" lIns="51426" tIns="25713" rIns="51426" bIns="25713" rtlCol="0">
            <a:spAutoFit/>
          </a:bodyPr>
          <a:lstStyle/>
          <a:p>
            <a:pPr algn="ctr"/>
            <a:r>
              <a:rPr lang="en-US" sz="800" dirty="0" smtClean="0"/>
              <a:t>Call Detail Records</a:t>
            </a:r>
          </a:p>
        </p:txBody>
      </p:sp>
      <p:sp>
        <p:nvSpPr>
          <p:cNvPr id="59" name="TextBox 202"/>
          <p:cNvSpPr txBox="1"/>
          <p:nvPr/>
        </p:nvSpPr>
        <p:spPr>
          <a:xfrm>
            <a:off x="864158" y="5166948"/>
            <a:ext cx="740269" cy="298149"/>
          </a:xfrm>
          <a:prstGeom prst="rect">
            <a:avLst/>
          </a:prstGeom>
        </p:spPr>
        <p:txBody>
          <a:bodyPr wrap="square" lIns="51426" tIns="25713" rIns="51426" bIns="25713" rtlCol="0">
            <a:spAutoFit/>
          </a:bodyPr>
          <a:lstStyle/>
          <a:p>
            <a:pPr algn="ctr"/>
            <a:r>
              <a:rPr lang="en-US" sz="800" dirty="0" smtClean="0"/>
              <a:t>Smartphones and Devices</a:t>
            </a:r>
          </a:p>
        </p:txBody>
      </p:sp>
      <p:sp>
        <p:nvSpPr>
          <p:cNvPr id="60" name="TextBox 203"/>
          <p:cNvSpPr txBox="1"/>
          <p:nvPr/>
        </p:nvSpPr>
        <p:spPr>
          <a:xfrm>
            <a:off x="2150431" y="4246839"/>
            <a:ext cx="632363" cy="175039"/>
          </a:xfrm>
          <a:prstGeom prst="rect">
            <a:avLst/>
          </a:prstGeom>
        </p:spPr>
        <p:txBody>
          <a:bodyPr wrap="square" lIns="51426" tIns="25713" rIns="51426" bIns="25713" rtlCol="0">
            <a:spAutoFit/>
          </a:bodyPr>
          <a:lstStyle/>
          <a:p>
            <a:pPr algn="ctr"/>
            <a:r>
              <a:rPr lang="en-US" sz="800" dirty="0" smtClean="0"/>
              <a:t>RFID</a:t>
            </a:r>
          </a:p>
        </p:txBody>
      </p:sp>
      <p:pic>
        <p:nvPicPr>
          <p:cNvPr id="61" name="Picture 204" descr="server-black-2.png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977" y="2953132"/>
            <a:ext cx="283810" cy="283810"/>
          </a:xfrm>
          <a:prstGeom prst="rect">
            <a:avLst/>
          </a:prstGeom>
        </p:spPr>
      </p:pic>
      <p:pic>
        <p:nvPicPr>
          <p:cNvPr id="62" name="Picture 205" descr="rfid-orange-2.png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5931" y="3813228"/>
            <a:ext cx="293567" cy="376007"/>
          </a:xfrm>
          <a:prstGeom prst="rect">
            <a:avLst/>
          </a:prstGeom>
        </p:spPr>
      </p:pic>
      <p:pic>
        <p:nvPicPr>
          <p:cNvPr id="63" name="Picture 206" descr="network-blue-2.png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9491" y="3243166"/>
            <a:ext cx="298000" cy="298000"/>
          </a:xfrm>
          <a:prstGeom prst="rect">
            <a:avLst/>
          </a:prstGeom>
        </p:spPr>
      </p:pic>
      <p:pic>
        <p:nvPicPr>
          <p:cNvPr id="64" name="Picture 207" descr="gps-tower-gray-2.png"/>
          <p:cNvPicPr>
            <a:picLocks noChangeAspect="1"/>
          </p:cNvPicPr>
          <p:nvPr/>
        </p:nvPicPr>
        <p:blipFill>
          <a:blip r:embed="rId14" cstate="print"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brightnessContrast brigh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2134" y="2767107"/>
            <a:ext cx="256666" cy="411480"/>
          </a:xfrm>
          <a:prstGeom prst="rect">
            <a:avLst/>
          </a:prstGeom>
        </p:spPr>
      </p:pic>
      <p:pic>
        <p:nvPicPr>
          <p:cNvPr id="65" name="Picture 208" descr="app-orange-2.png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3170" y="3054242"/>
            <a:ext cx="333477" cy="344865"/>
          </a:xfrm>
          <a:prstGeom prst="rect">
            <a:avLst/>
          </a:prstGeom>
        </p:spPr>
      </p:pic>
      <p:pic>
        <p:nvPicPr>
          <p:cNvPr id="66" name="Picture 209" descr="app-alt-orange-2x.png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998" y="3668671"/>
            <a:ext cx="340166" cy="242976"/>
          </a:xfrm>
          <a:prstGeom prst="rect">
            <a:avLst/>
          </a:prstGeom>
        </p:spPr>
      </p:pic>
      <p:pic>
        <p:nvPicPr>
          <p:cNvPr id="67" name="Picture 210" descr="messaging-mixed.png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4823" y="3722425"/>
            <a:ext cx="332692" cy="274965"/>
          </a:xfrm>
          <a:prstGeom prst="rect">
            <a:avLst/>
          </a:prstGeom>
        </p:spPr>
      </p:pic>
      <p:pic>
        <p:nvPicPr>
          <p:cNvPr id="68" name="Picture 211" descr="desktop-black-2.png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5952" y="3470431"/>
            <a:ext cx="287874" cy="276585"/>
          </a:xfrm>
          <a:prstGeom prst="rect">
            <a:avLst/>
          </a:prstGeom>
        </p:spPr>
      </p:pic>
      <p:pic>
        <p:nvPicPr>
          <p:cNvPr id="69" name="Picture 212" descr="lock-gray-2.png"/>
          <p:cNvPicPr>
            <a:picLocks noChangeAspect="1"/>
          </p:cNvPicPr>
          <p:nvPr/>
        </p:nvPicPr>
        <p:blipFill>
          <a:blip r:embed="rId20" cstate="print">
            <a:extLst>
              <a:ext uri="{BEBA8EAE-BF5A-486C-A8C5-ECC9F3942E4B}">
                <a14:imgProps xmlns:a14="http://schemas.microsoft.com/office/drawing/2010/main">
                  <a14:imgLayer r:embed="rId21">
                    <a14:imgEffect>
                      <a14:brightnessContrast bright="-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243" y="2892583"/>
            <a:ext cx="191571" cy="268199"/>
          </a:xfrm>
          <a:prstGeom prst="rect">
            <a:avLst/>
          </a:prstGeom>
        </p:spPr>
      </p:pic>
      <p:pic>
        <p:nvPicPr>
          <p:cNvPr id="70" name="Picture 213" descr="shopping-cart-red-2.png"/>
          <p:cNvPicPr>
            <a:picLocks noChangeAspect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770" y="4172535"/>
            <a:ext cx="300172" cy="205832"/>
          </a:xfrm>
          <a:prstGeom prst="rect">
            <a:avLst/>
          </a:prstGeom>
        </p:spPr>
      </p:pic>
      <p:pic>
        <p:nvPicPr>
          <p:cNvPr id="71" name="Picture 214" descr="datastore-gray-2.png"/>
          <p:cNvPicPr>
            <a:picLocks noChangeAspect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560" y="3603358"/>
            <a:ext cx="161570" cy="245867"/>
          </a:xfrm>
          <a:prstGeom prst="rect">
            <a:avLst/>
          </a:prstGeom>
        </p:spPr>
      </p:pic>
      <p:pic>
        <p:nvPicPr>
          <p:cNvPr id="72" name="Picture 215" descr="iphone-black-2.png"/>
          <p:cNvPicPr>
            <a:picLocks noChangeAspect="1"/>
          </p:cNvPicPr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0838" y="4938609"/>
            <a:ext cx="106695" cy="219667"/>
          </a:xfrm>
          <a:prstGeom prst="rect">
            <a:avLst/>
          </a:prstGeom>
        </p:spPr>
      </p:pic>
      <p:pic>
        <p:nvPicPr>
          <p:cNvPr id="73" name="Picture 216" descr="ipad-black-2.png"/>
          <p:cNvPicPr>
            <a:picLocks noChangeAspect="1"/>
          </p:cNvPicPr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260" y="4909869"/>
            <a:ext cx="177433" cy="248406"/>
          </a:xfrm>
          <a:prstGeom prst="rect">
            <a:avLst/>
          </a:prstGeom>
        </p:spPr>
      </p:pic>
      <p:pic>
        <p:nvPicPr>
          <p:cNvPr id="74" name="Picture 217" descr="meter-TEMP.png"/>
          <p:cNvPicPr>
            <a:picLocks noChangeAspect="1"/>
          </p:cNvPicPr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7189" y="4238894"/>
            <a:ext cx="181121" cy="181121"/>
          </a:xfrm>
          <a:prstGeom prst="rect">
            <a:avLst/>
          </a:prstGeom>
        </p:spPr>
      </p:pic>
      <p:pic>
        <p:nvPicPr>
          <p:cNvPr id="75" name="Picture 218" descr="laptop-black-2.png"/>
          <p:cNvPicPr>
            <a:picLocks noChangeAspect="1"/>
          </p:cNvPicPr>
          <p:nvPr/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3241" y="4597816"/>
            <a:ext cx="300162" cy="274433"/>
          </a:xfrm>
          <a:prstGeom prst="rect">
            <a:avLst/>
          </a:prstGeom>
        </p:spPr>
      </p:pic>
      <p:pic>
        <p:nvPicPr>
          <p:cNvPr id="76" name="Picture 219" descr="globe-lightblue-2.png"/>
          <p:cNvPicPr>
            <a:picLocks noChangeAspect="1"/>
          </p:cNvPicPr>
          <p:nvPr/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9976" y="4634826"/>
            <a:ext cx="106022" cy="106022"/>
          </a:xfrm>
          <a:prstGeom prst="rect">
            <a:avLst/>
          </a:prstGeom>
        </p:spPr>
      </p:pic>
      <p:pic>
        <p:nvPicPr>
          <p:cNvPr id="77" name="Picture 220" descr="person-blue-2.png"/>
          <p:cNvPicPr>
            <a:picLocks noChangeAspect="1"/>
          </p:cNvPicPr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0350" y="4090565"/>
            <a:ext cx="223392" cy="244335"/>
          </a:xfrm>
          <a:prstGeom prst="rect">
            <a:avLst/>
          </a:prstGeom>
        </p:spPr>
      </p:pic>
      <p:pic>
        <p:nvPicPr>
          <p:cNvPr id="78" name="Picture 221" descr="telecom.png"/>
          <p:cNvPicPr>
            <a:picLocks noChangeAspect="1"/>
          </p:cNvPicPr>
          <p:nvPr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2642" y="4047968"/>
            <a:ext cx="284726" cy="262824"/>
          </a:xfrm>
          <a:prstGeom prst="rect">
            <a:avLst/>
          </a:prstGeom>
        </p:spPr>
      </p:pic>
      <p:pic>
        <p:nvPicPr>
          <p:cNvPr id="79" name="Picture 222" descr="datastores-green-2.png"/>
          <p:cNvPicPr>
            <a:picLocks noChangeAspect="1"/>
          </p:cNvPicPr>
          <p:nvPr/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1223" y="4437554"/>
            <a:ext cx="252804" cy="252804"/>
          </a:xfrm>
          <a:prstGeom prst="rect">
            <a:avLst/>
          </a:prstGeom>
        </p:spPr>
      </p:pic>
      <p:pic>
        <p:nvPicPr>
          <p:cNvPr id="80" name="Picture 223" descr="telephone-lightorange.png"/>
          <p:cNvPicPr>
            <a:picLocks noChangeAspect="1"/>
          </p:cNvPicPr>
          <p:nvPr/>
        </p:nvPicPr>
        <p:blipFill rotWithShape="1"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451" t="47079" r="40788" b="38519"/>
          <a:stretch/>
        </p:blipFill>
        <p:spPr>
          <a:xfrm>
            <a:off x="2308652" y="4563676"/>
            <a:ext cx="214611" cy="238656"/>
          </a:xfrm>
          <a:prstGeom prst="rect">
            <a:avLst/>
          </a:prstGeom>
        </p:spPr>
      </p:pic>
      <p:pic>
        <p:nvPicPr>
          <p:cNvPr id="81" name="Picture 224" descr="iphone-black-2.png"/>
          <p:cNvPicPr>
            <a:picLocks noChangeAspect="1"/>
          </p:cNvPicPr>
          <p:nvPr/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8792" y="4599224"/>
            <a:ext cx="116870" cy="240616"/>
          </a:xfrm>
          <a:prstGeom prst="rect">
            <a:avLst/>
          </a:prstGeom>
        </p:spPr>
      </p:pic>
      <p:pic>
        <p:nvPicPr>
          <p:cNvPr id="82" name="Picture 225" descr="globe-lightblue-2.png"/>
          <p:cNvPicPr>
            <a:picLocks noChangeAspect="1"/>
          </p:cNvPicPr>
          <p:nvPr/>
        </p:nvPicPr>
        <p:blipFill>
          <a:blip r:embed="rId3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2203" y="2515945"/>
            <a:ext cx="237777" cy="237777"/>
          </a:xfrm>
          <a:prstGeom prst="rect">
            <a:avLst/>
          </a:prstGeom>
        </p:spPr>
      </p:pic>
      <p:pic>
        <p:nvPicPr>
          <p:cNvPr id="83" name="Picture 226" descr="cloud-alt-lightblue-2.png"/>
          <p:cNvPicPr>
            <a:picLocks noChangeAspect="1"/>
          </p:cNvPicPr>
          <p:nvPr/>
        </p:nvPicPr>
        <p:blipFill>
          <a:blip r:embed="rId3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0482" y="2392458"/>
            <a:ext cx="311284" cy="195665"/>
          </a:xfrm>
          <a:prstGeom prst="rect">
            <a:avLst/>
          </a:prstGeom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3577" y="5518086"/>
            <a:ext cx="1266825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5" name="Picture 114" descr="image79.pdf"/>
          <p:cNvPicPr>
            <a:picLocks noChangeAspect="1"/>
          </p:cNvPicPr>
          <p:nvPr/>
        </p:nvPicPr>
        <p:blipFill>
          <a:blip r:embed="rId8" cstate="print">
            <a:duotone>
              <a:prstClr val="black"/>
              <a:schemeClr val="accent4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gray">
          <a:xfrm>
            <a:off x="8574942" y="4975515"/>
            <a:ext cx="365112" cy="3655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72500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6587"/>
            <a:ext cx="7772400" cy="1143000"/>
          </a:xfrm>
        </p:spPr>
        <p:txBody>
          <a:bodyPr/>
          <a:lstStyle/>
          <a:p>
            <a:r>
              <a:rPr lang="sl-SI" dirty="0" smtClean="0"/>
              <a:t>NEK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196752"/>
            <a:ext cx="7772400" cy="4114800"/>
          </a:xfrm>
        </p:spPr>
        <p:txBody>
          <a:bodyPr/>
          <a:lstStyle/>
          <a:p>
            <a:r>
              <a:rPr lang="sl-SI" dirty="0" err="1" smtClean="0"/>
              <a:t>Westinghouse</a:t>
            </a:r>
            <a:r>
              <a:rPr lang="sl-SI" dirty="0" smtClean="0"/>
              <a:t> </a:t>
            </a:r>
            <a:r>
              <a:rPr lang="sl-SI" dirty="0" err="1" smtClean="0"/>
              <a:t>pressurized</a:t>
            </a:r>
            <a:r>
              <a:rPr lang="sl-SI" dirty="0" smtClean="0"/>
              <a:t> </a:t>
            </a:r>
            <a:r>
              <a:rPr lang="sl-SI" dirty="0" err="1" smtClean="0"/>
              <a:t>light</a:t>
            </a:r>
            <a:r>
              <a:rPr lang="sl-SI" dirty="0" smtClean="0"/>
              <a:t> </a:t>
            </a:r>
            <a:r>
              <a:rPr lang="sl-SI" dirty="0" err="1" smtClean="0"/>
              <a:t>water</a:t>
            </a:r>
            <a:r>
              <a:rPr lang="sl-SI" dirty="0" smtClean="0"/>
              <a:t> </a:t>
            </a:r>
            <a:r>
              <a:rPr lang="sl-SI" dirty="0" err="1" smtClean="0"/>
              <a:t>reactor</a:t>
            </a:r>
            <a:r>
              <a:rPr lang="sl-SI" dirty="0" smtClean="0"/>
              <a:t> 2000 MW termalne moči</a:t>
            </a:r>
          </a:p>
          <a:p>
            <a:r>
              <a:rPr lang="sl-SI" dirty="0" smtClean="0"/>
              <a:t>Neto električna moč na izhodu ~ 700 MW</a:t>
            </a:r>
          </a:p>
          <a:p>
            <a:r>
              <a:rPr lang="sl-SI" dirty="0" smtClean="0"/>
              <a:t>40% vse proizvedene električne energije v Sloveniji</a:t>
            </a:r>
            <a:endParaRPr lang="en-US" dirty="0"/>
          </a:p>
        </p:txBody>
      </p:sp>
      <p:pic>
        <p:nvPicPr>
          <p:cNvPr id="4" name="Picture 5" descr="bginfo copy small fad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3980543"/>
            <a:ext cx="3721100" cy="279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8349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-12441"/>
            <a:ext cx="7772400" cy="1143000"/>
          </a:xfrm>
        </p:spPr>
        <p:txBody>
          <a:bodyPr/>
          <a:lstStyle/>
          <a:p>
            <a:r>
              <a:rPr lang="sl-SI" dirty="0" smtClean="0"/>
              <a:t>Shema delovanja NEK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419872" y="5919662"/>
            <a:ext cx="22668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Vir: </a:t>
            </a:r>
            <a:r>
              <a:rPr lang="sl-SI" dirty="0" err="1" smtClean="0"/>
              <a:t>www.nek.si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35696" y="1278461"/>
            <a:ext cx="5616624" cy="4493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346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0"/>
            <a:ext cx="7772400" cy="1143000"/>
          </a:xfrm>
        </p:spPr>
        <p:txBody>
          <a:bodyPr/>
          <a:lstStyle/>
          <a:p>
            <a:r>
              <a:rPr lang="sl-SI" dirty="0" smtClean="0"/>
              <a:t>NEK sistemi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268760"/>
            <a:ext cx="8640960" cy="5112568"/>
          </a:xfrm>
        </p:spPr>
        <p:txBody>
          <a:bodyPr/>
          <a:lstStyle/>
          <a:p>
            <a:r>
              <a:rPr lang="sl-SI" dirty="0" smtClean="0"/>
              <a:t>RC – </a:t>
            </a:r>
            <a:r>
              <a:rPr lang="sl-SI" dirty="0" err="1" smtClean="0"/>
              <a:t>Reactor</a:t>
            </a:r>
            <a:r>
              <a:rPr lang="sl-SI" dirty="0" smtClean="0"/>
              <a:t> </a:t>
            </a:r>
            <a:r>
              <a:rPr lang="sl-SI" dirty="0" err="1" smtClean="0"/>
              <a:t>coolant</a:t>
            </a:r>
            <a:r>
              <a:rPr lang="sl-SI" dirty="0"/>
              <a:t>, </a:t>
            </a:r>
            <a:r>
              <a:rPr lang="sl-SI" dirty="0" smtClean="0"/>
              <a:t>3430 </a:t>
            </a:r>
            <a:r>
              <a:rPr lang="sl-SI" sz="2400" dirty="0" smtClean="0"/>
              <a:t>kosov opreme</a:t>
            </a:r>
          </a:p>
          <a:p>
            <a:r>
              <a:rPr lang="sl-SI" dirty="0" smtClean="0"/>
              <a:t>MS – </a:t>
            </a:r>
            <a:r>
              <a:rPr lang="sl-SI" dirty="0" err="1" smtClean="0"/>
              <a:t>Main</a:t>
            </a:r>
            <a:r>
              <a:rPr lang="sl-SI" dirty="0" smtClean="0"/>
              <a:t> </a:t>
            </a:r>
            <a:r>
              <a:rPr lang="sl-SI" dirty="0" err="1" smtClean="0"/>
              <a:t>steam</a:t>
            </a:r>
            <a:r>
              <a:rPr lang="sl-SI" dirty="0"/>
              <a:t>, </a:t>
            </a:r>
            <a:r>
              <a:rPr lang="sl-SI" dirty="0" smtClean="0"/>
              <a:t>3005 </a:t>
            </a:r>
            <a:r>
              <a:rPr lang="sl-SI" sz="2400" dirty="0"/>
              <a:t>kosov </a:t>
            </a:r>
            <a:r>
              <a:rPr lang="sl-SI" sz="2400" dirty="0" smtClean="0"/>
              <a:t>opreme</a:t>
            </a:r>
          </a:p>
          <a:p>
            <a:r>
              <a:rPr lang="sl-SI" dirty="0" smtClean="0"/>
              <a:t>DG – Diesel </a:t>
            </a:r>
            <a:r>
              <a:rPr lang="sl-SI" dirty="0"/>
              <a:t>generator, </a:t>
            </a:r>
            <a:r>
              <a:rPr lang="sl-SI" dirty="0" smtClean="0"/>
              <a:t>3848 </a:t>
            </a:r>
            <a:r>
              <a:rPr lang="sl-SI" sz="2400" dirty="0"/>
              <a:t>kosov </a:t>
            </a:r>
            <a:r>
              <a:rPr lang="sl-SI" sz="2400" dirty="0" smtClean="0"/>
              <a:t>opreme</a:t>
            </a:r>
          </a:p>
          <a:p>
            <a:r>
              <a:rPr lang="sl-SI" dirty="0" smtClean="0"/>
              <a:t>SI – </a:t>
            </a:r>
            <a:r>
              <a:rPr lang="sl-SI" dirty="0" err="1" smtClean="0"/>
              <a:t>Safety</a:t>
            </a:r>
            <a:r>
              <a:rPr lang="sl-SI" dirty="0" smtClean="0"/>
              <a:t> </a:t>
            </a:r>
            <a:r>
              <a:rPr lang="sl-SI" dirty="0" err="1" smtClean="0"/>
              <a:t>injection</a:t>
            </a:r>
            <a:r>
              <a:rPr lang="sl-SI" dirty="0"/>
              <a:t>, </a:t>
            </a:r>
            <a:r>
              <a:rPr lang="sl-SI" dirty="0" smtClean="0"/>
              <a:t>3420 </a:t>
            </a:r>
            <a:r>
              <a:rPr lang="sl-SI" sz="2400" dirty="0"/>
              <a:t>kosov </a:t>
            </a:r>
            <a:r>
              <a:rPr lang="sl-SI" sz="2400" dirty="0" smtClean="0"/>
              <a:t>opreme</a:t>
            </a:r>
          </a:p>
          <a:p>
            <a:r>
              <a:rPr lang="sl-SI" dirty="0" smtClean="0"/>
              <a:t>FP – </a:t>
            </a:r>
            <a:r>
              <a:rPr lang="sl-SI" dirty="0" err="1" smtClean="0"/>
              <a:t>Fire</a:t>
            </a:r>
            <a:r>
              <a:rPr lang="sl-SI" dirty="0" smtClean="0"/>
              <a:t> </a:t>
            </a:r>
            <a:r>
              <a:rPr lang="sl-SI" dirty="0" err="1" smtClean="0"/>
              <a:t>protection</a:t>
            </a:r>
            <a:r>
              <a:rPr lang="sl-SI" dirty="0"/>
              <a:t>, </a:t>
            </a:r>
            <a:r>
              <a:rPr lang="sl-SI" dirty="0" smtClean="0"/>
              <a:t>7139 </a:t>
            </a:r>
            <a:r>
              <a:rPr lang="sl-SI" sz="2400" dirty="0"/>
              <a:t>kosov </a:t>
            </a:r>
            <a:r>
              <a:rPr lang="sl-SI" sz="2400" dirty="0" smtClean="0"/>
              <a:t>opreme</a:t>
            </a:r>
          </a:p>
          <a:p>
            <a:r>
              <a:rPr lang="sl-SI" dirty="0" smtClean="0"/>
              <a:t>skupaj 107 </a:t>
            </a:r>
            <a:r>
              <a:rPr lang="sl-SI" dirty="0"/>
              <a:t>različnih sistemov, </a:t>
            </a:r>
            <a:r>
              <a:rPr lang="sl-SI" dirty="0" smtClean="0"/>
              <a:t>139342 </a:t>
            </a:r>
            <a:r>
              <a:rPr lang="sl-SI" sz="2400" dirty="0" smtClean="0"/>
              <a:t>kosov opreme</a:t>
            </a:r>
          </a:p>
          <a:p>
            <a:r>
              <a:rPr lang="sl-SI" b="1" dirty="0" smtClean="0"/>
              <a:t>Poročilo o stanju sistemov </a:t>
            </a:r>
            <a:r>
              <a:rPr lang="sl-SI" dirty="0" smtClean="0"/>
              <a:t>se pripravlja za 41 (varnostnih) sistemov</a:t>
            </a:r>
            <a:r>
              <a:rPr lang="sl-SI" dirty="0"/>
              <a:t>, ki </a:t>
            </a:r>
            <a:r>
              <a:rPr lang="sl-SI" dirty="0" smtClean="0"/>
              <a:t>skupaj obsegajo 94572 </a:t>
            </a:r>
            <a:r>
              <a:rPr lang="sl-SI" sz="2400" dirty="0" smtClean="0"/>
              <a:t>kosov opreme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31522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sl-SI" dirty="0" smtClean="0"/>
              <a:t>Poročilo o stanju sistemov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4929411"/>
          </a:xfrm>
        </p:spPr>
        <p:txBody>
          <a:bodyPr/>
          <a:lstStyle/>
          <a:p>
            <a:r>
              <a:rPr lang="sl-SI" dirty="0" smtClean="0"/>
              <a:t>Zahteve:</a:t>
            </a:r>
          </a:p>
          <a:p>
            <a:pPr lvl="1"/>
            <a:r>
              <a:rPr lang="sl-SI" dirty="0" smtClean="0"/>
              <a:t>TD0D(r2) Program poročanja o stanju sistemov in nadzora učinkovitosti vzdrževanja.</a:t>
            </a:r>
          </a:p>
          <a:p>
            <a:pPr lvl="1"/>
            <a:r>
              <a:rPr lang="sl-SI" dirty="0"/>
              <a:t> 27. člena pravilnika </a:t>
            </a:r>
            <a:r>
              <a:rPr lang="sl-SI" dirty="0" smtClean="0"/>
              <a:t>JV9</a:t>
            </a:r>
          </a:p>
          <a:p>
            <a:r>
              <a:rPr lang="sl-SI" dirty="0" smtClean="0"/>
              <a:t>Poročilo </a:t>
            </a:r>
            <a:r>
              <a:rPr lang="sl-SI" dirty="0"/>
              <a:t>o stanju </a:t>
            </a:r>
            <a:r>
              <a:rPr lang="sl-SI" dirty="0" smtClean="0"/>
              <a:t>sistemov (četrtletno): </a:t>
            </a:r>
            <a:endParaRPr lang="sl-SI" dirty="0"/>
          </a:p>
          <a:p>
            <a:pPr lvl="1"/>
            <a:r>
              <a:rPr lang="sl-SI" dirty="0" smtClean="0"/>
              <a:t>pregled </a:t>
            </a:r>
            <a:r>
              <a:rPr lang="sl-SI" dirty="0"/>
              <a:t>stanja posameznih sistemov z oceno stopnje ogroženosti, </a:t>
            </a:r>
          </a:p>
          <a:p>
            <a:pPr lvl="1"/>
            <a:r>
              <a:rPr lang="sl-SI" dirty="0" smtClean="0"/>
              <a:t>nove </a:t>
            </a:r>
            <a:r>
              <a:rPr lang="sl-SI" dirty="0"/>
              <a:t>težave v zadnjem obdobju, </a:t>
            </a:r>
          </a:p>
          <a:p>
            <a:pPr lvl="1"/>
            <a:r>
              <a:rPr lang="sl-SI" dirty="0" smtClean="0"/>
              <a:t>akcijski </a:t>
            </a:r>
            <a:r>
              <a:rPr lang="sl-SI" dirty="0"/>
              <a:t>načrt za izboljšanje stanja sistemov, </a:t>
            </a:r>
          </a:p>
          <a:p>
            <a:pPr lvl="1"/>
            <a:r>
              <a:rPr lang="sl-SI" dirty="0" smtClean="0"/>
              <a:t>ocena </a:t>
            </a:r>
            <a:r>
              <a:rPr lang="sl-SI" dirty="0"/>
              <a:t>že izvedenih dejavnosti. </a:t>
            </a:r>
          </a:p>
          <a:p>
            <a:endParaRPr lang="sl-SI" dirty="0" smtClean="0"/>
          </a:p>
          <a:p>
            <a:pPr lvl="1"/>
            <a:endParaRPr lang="sl-SI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sl-SI" dirty="0" smtClean="0"/>
              <a:t>Trenutni viri </a:t>
            </a:r>
            <a:r>
              <a:rPr lang="sl-SI" dirty="0" err="1" smtClean="0"/>
              <a:t>Splunk</a:t>
            </a:r>
            <a:r>
              <a:rPr lang="sl-SI" dirty="0" smtClean="0"/>
              <a:t> aplikacije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sl-SI" sz="2800" dirty="0" smtClean="0"/>
              <a:t>CAP oz korektivni program (MIS),</a:t>
            </a:r>
          </a:p>
          <a:p>
            <a:r>
              <a:rPr lang="sl-SI" sz="2800" dirty="0" smtClean="0"/>
              <a:t>Aplikacija za odpovedi funkcij (NUV, MIS),</a:t>
            </a:r>
          </a:p>
          <a:p>
            <a:r>
              <a:rPr lang="sl-SI" sz="2800" dirty="0" smtClean="0"/>
              <a:t>eAM – delovni nalogi (EBS),</a:t>
            </a:r>
          </a:p>
          <a:p>
            <a:r>
              <a:rPr lang="sl-SI" sz="2800" dirty="0" smtClean="0"/>
              <a:t>LCO in rumene kartice iz (ESOMS),</a:t>
            </a:r>
          </a:p>
          <a:p>
            <a:r>
              <a:rPr lang="sl-SI" sz="2800" dirty="0" smtClean="0"/>
              <a:t>Projekti – modifikacije (EBS),</a:t>
            </a:r>
          </a:p>
          <a:p>
            <a:r>
              <a:rPr lang="sl-SI" sz="2800" dirty="0" smtClean="0"/>
              <a:t>Začasne modifikacije (</a:t>
            </a:r>
            <a:r>
              <a:rPr lang="sl-SI" sz="2800" dirty="0" err="1" smtClean="0"/>
              <a:t>mySQL</a:t>
            </a:r>
            <a:r>
              <a:rPr lang="sl-SI" sz="2800" dirty="0" smtClean="0"/>
              <a:t> aplikacija)</a:t>
            </a:r>
          </a:p>
          <a:p>
            <a:r>
              <a:rPr lang="sl-SI" sz="2800" dirty="0" smtClean="0"/>
              <a:t>Pomanjkljivosti na opremi (Excel)</a:t>
            </a:r>
          </a:p>
          <a:p>
            <a:r>
              <a:rPr lang="sl-SI" sz="2800" dirty="0" smtClean="0"/>
              <a:t>Ocenjevanje Sistemov (</a:t>
            </a:r>
            <a:r>
              <a:rPr lang="sl-SI" sz="2800" dirty="0" err="1" smtClean="0"/>
              <a:t>Splunk</a:t>
            </a:r>
            <a:r>
              <a:rPr lang="sl-SI" sz="2800" dirty="0" smtClean="0"/>
              <a:t>, direktni vnosi)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7675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sl-SI" dirty="0" smtClean="0"/>
              <a:t>Cilji uporabe </a:t>
            </a:r>
            <a:r>
              <a:rPr lang="sl-SI" dirty="0" err="1" smtClean="0"/>
              <a:t>Splunka</a:t>
            </a:r>
            <a:r>
              <a:rPr lang="sl-SI" dirty="0" smtClean="0"/>
              <a:t> v NEK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sl-SI" altLang="en-US" dirty="0" smtClean="0">
                <a:solidFill>
                  <a:schemeClr val="tx1"/>
                </a:solidFill>
              </a:rPr>
              <a:t>Optimizacija poslovanja in izboljšana varnost</a:t>
            </a:r>
          </a:p>
          <a:p>
            <a:pPr lvl="1">
              <a:buFontTx/>
              <a:buChar char="-"/>
            </a:pPr>
            <a:r>
              <a:rPr lang="sl-SI" altLang="en-US" dirty="0" smtClean="0"/>
              <a:t>Prihranek časa</a:t>
            </a:r>
          </a:p>
          <a:p>
            <a:pPr lvl="1">
              <a:buFontTx/>
              <a:buChar char="-"/>
            </a:pPr>
            <a:r>
              <a:rPr lang="sl-SI" altLang="en-US" dirty="0" smtClean="0"/>
              <a:t>Analize podatkov</a:t>
            </a:r>
            <a:endParaRPr lang="sl-SI" altLang="en-US" dirty="0" smtClean="0">
              <a:solidFill>
                <a:schemeClr val="tx1"/>
              </a:solidFill>
            </a:endParaRPr>
          </a:p>
          <a:p>
            <a:pPr>
              <a:buFont typeface="Arial" charset="0"/>
              <a:buChar char="•"/>
            </a:pPr>
            <a:r>
              <a:rPr lang="sl-SI" dirty="0" err="1" smtClean="0"/>
              <a:t>Prediktivna</a:t>
            </a:r>
            <a:r>
              <a:rPr lang="sl-SI" dirty="0" smtClean="0"/>
              <a:t> analiza </a:t>
            </a:r>
          </a:p>
          <a:p>
            <a:pPr marL="457200" lvl="1" indent="0">
              <a:buNone/>
            </a:pPr>
            <a:r>
              <a:rPr lang="sl-SI" dirty="0" smtClean="0"/>
              <a:t>- Senzorski podatki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892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0298"/>
            <a:ext cx="9144000" cy="6757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5555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sl-SI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-4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sl-SI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-48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ova 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751</TotalTime>
  <Words>494</Words>
  <Application>Microsoft Office PowerPoint</Application>
  <PresentationFormat>On-screen Show (4:3)</PresentationFormat>
  <Paragraphs>105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MS PGothic</vt:lpstr>
      <vt:lpstr>MS PGothic</vt:lpstr>
      <vt:lpstr>Andalus</vt:lpstr>
      <vt:lpstr>Arial</vt:lpstr>
      <vt:lpstr>Calibri</vt:lpstr>
      <vt:lpstr>Blank Presentation</vt:lpstr>
      <vt:lpstr>Poročilo o stanju sistemov, Splunk &amp; aplikacija</vt:lpstr>
      <vt:lpstr>Splunk&gt; Kako doseči da podatki dobijo (večjo) vrednost!  </vt:lpstr>
      <vt:lpstr>NEK</vt:lpstr>
      <vt:lpstr>Shema delovanja NEK</vt:lpstr>
      <vt:lpstr>NEK sistemi</vt:lpstr>
      <vt:lpstr>Poročilo o stanju sistemov</vt:lpstr>
      <vt:lpstr>Trenutni viri Splunk aplikacije</vt:lpstr>
      <vt:lpstr>Cilji uporabe Splunka v NEK</vt:lpstr>
      <vt:lpstr>PowerPoint Presentation</vt:lpstr>
      <vt:lpstr>Demonstracija</vt:lpstr>
      <vt:lpstr>PowerPoint Presentation</vt:lpstr>
    </vt:vector>
  </TitlesOfParts>
  <Company>Klemen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IT is Important for Managing Assets in Nuclear Power Plants</dc:title>
  <dc:creator>Klemen</dc:creator>
  <cp:lastModifiedBy>Žiga Humar</cp:lastModifiedBy>
  <cp:revision>62</cp:revision>
  <dcterms:created xsi:type="dcterms:W3CDTF">2013-06-24T12:55:23Z</dcterms:created>
  <dcterms:modified xsi:type="dcterms:W3CDTF">2014-03-27T16:36:18Z</dcterms:modified>
</cp:coreProperties>
</file>