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60" r:id="rId3"/>
    <p:sldId id="269" r:id="rId4"/>
    <p:sldId id="270" r:id="rId5"/>
    <p:sldId id="271" r:id="rId6"/>
    <p:sldId id="272" r:id="rId7"/>
    <p:sldId id="273" r:id="rId8"/>
    <p:sldId id="261" r:id="rId9"/>
    <p:sldId id="275" r:id="rId10"/>
    <p:sldId id="259" r:id="rId11"/>
    <p:sldId id="277" r:id="rId12"/>
    <p:sldId id="278" r:id="rId13"/>
    <p:sldId id="279" r:id="rId14"/>
    <p:sldId id="280" r:id="rId15"/>
    <p:sldId id="267" r:id="rId16"/>
    <p:sldId id="281" r:id="rId1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o Miklavčič" initials="MM" lastIdx="6" clrIdx="0">
    <p:extLst>
      <p:ext uri="{19B8F6BF-5375-455C-9EA6-DF929625EA0E}">
        <p15:presenceInfo xmlns:p15="http://schemas.microsoft.com/office/powerpoint/2012/main" userId="Marko Miklavčič"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9D5"/>
    <a:srgbClr val="8CC640"/>
    <a:srgbClr val="D6ECF5"/>
    <a:srgbClr val="3AE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57" autoAdjust="0"/>
  </p:normalViewPr>
  <p:slideViewPr>
    <p:cSldViewPr>
      <p:cViewPr varScale="1">
        <p:scale>
          <a:sx n="72" d="100"/>
          <a:sy n="72" d="100"/>
        </p:scale>
        <p:origin x="181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59E67-772F-4B73-95BF-466E499CC56F}" type="doc">
      <dgm:prSet loTypeId="urn:microsoft.com/office/officeart/2005/8/layout/arrow2" loCatId="process" qsTypeId="urn:microsoft.com/office/officeart/2005/8/quickstyle/simple1" qsCatId="simple" csTypeId="urn:microsoft.com/office/officeart/2005/8/colors/accent1_2" csCatId="accent1" phldr="1"/>
      <dgm:spPr/>
    </dgm:pt>
    <dgm:pt modelId="{F1399F78-E2E3-488A-87FA-F69C35292E77}">
      <dgm:prSet phldrT="[Text]"/>
      <dgm:spPr/>
      <dgm:t>
        <a:bodyPr/>
        <a:lstStyle/>
        <a:p>
          <a:r>
            <a:rPr lang="sl-SI" dirty="0" smtClean="0"/>
            <a:t>IT postane strateški pomočnik podjetja</a:t>
          </a:r>
          <a:endParaRPr lang="sl-SI" dirty="0"/>
        </a:p>
      </dgm:t>
    </dgm:pt>
    <dgm:pt modelId="{8884C16A-874D-4F59-88EC-FA1C98C3BD19}" type="parTrans" cxnId="{369B8621-E240-414F-81B8-9AA96CA2AAAF}">
      <dgm:prSet/>
      <dgm:spPr/>
      <dgm:t>
        <a:bodyPr/>
        <a:lstStyle/>
        <a:p>
          <a:endParaRPr lang="sl-SI"/>
        </a:p>
      </dgm:t>
    </dgm:pt>
    <dgm:pt modelId="{0F19FA60-8D1A-4C4D-AFD8-B7B25E7EF04C}" type="sibTrans" cxnId="{369B8621-E240-414F-81B8-9AA96CA2AAAF}">
      <dgm:prSet/>
      <dgm:spPr/>
      <dgm:t>
        <a:bodyPr/>
        <a:lstStyle/>
        <a:p>
          <a:endParaRPr lang="sl-SI"/>
        </a:p>
      </dgm:t>
    </dgm:pt>
    <dgm:pt modelId="{C506E12D-CFF1-4026-A091-CA0FFD4A0829}">
      <dgm:prSet phldrT="[Text]"/>
      <dgm:spPr/>
      <dgm:t>
        <a:bodyPr/>
        <a:lstStyle/>
        <a:p>
          <a:r>
            <a:rPr lang="sl-SI" dirty="0" smtClean="0"/>
            <a:t>Zbogom frustracije.</a:t>
          </a:r>
          <a:endParaRPr lang="sl-SI" dirty="0"/>
        </a:p>
      </dgm:t>
    </dgm:pt>
    <dgm:pt modelId="{320E593B-9692-49D6-AD3A-5CB905F762FB}" type="parTrans" cxnId="{1E7DA43B-6D01-44F3-9C98-6595EC0DB2F1}">
      <dgm:prSet/>
      <dgm:spPr/>
      <dgm:t>
        <a:bodyPr/>
        <a:lstStyle/>
        <a:p>
          <a:endParaRPr lang="sl-SI"/>
        </a:p>
      </dgm:t>
    </dgm:pt>
    <dgm:pt modelId="{5164E77E-9304-41FF-A79A-051840370B64}" type="sibTrans" cxnId="{1E7DA43B-6D01-44F3-9C98-6595EC0DB2F1}">
      <dgm:prSet/>
      <dgm:spPr/>
      <dgm:t>
        <a:bodyPr/>
        <a:lstStyle/>
        <a:p>
          <a:endParaRPr lang="sl-SI"/>
        </a:p>
      </dgm:t>
    </dgm:pt>
    <dgm:pt modelId="{51E32F7F-6228-48A0-A851-3EBD1E708078}">
      <dgm:prSet phldrT="[Text]"/>
      <dgm:spPr/>
      <dgm:t>
        <a:bodyPr/>
        <a:lstStyle/>
        <a:p>
          <a:r>
            <a:rPr lang="sl-SI" dirty="0" smtClean="0"/>
            <a:t>Identifikacija področij, kjer lahko IT proaktivno pomaga pri poslovanju.</a:t>
          </a:r>
          <a:endParaRPr lang="sl-SI" dirty="0"/>
        </a:p>
      </dgm:t>
    </dgm:pt>
    <dgm:pt modelId="{654A985B-82D2-47A1-B2FA-707D2057FFD9}" type="parTrans" cxnId="{4150C571-4572-4411-9CF0-399EC171130B}">
      <dgm:prSet/>
      <dgm:spPr/>
      <dgm:t>
        <a:bodyPr/>
        <a:lstStyle/>
        <a:p>
          <a:endParaRPr lang="sl-SI"/>
        </a:p>
      </dgm:t>
    </dgm:pt>
    <dgm:pt modelId="{A951F150-1670-457C-88AB-5044B38E8FC5}" type="sibTrans" cxnId="{4150C571-4572-4411-9CF0-399EC171130B}">
      <dgm:prSet/>
      <dgm:spPr/>
      <dgm:t>
        <a:bodyPr/>
        <a:lstStyle/>
        <a:p>
          <a:endParaRPr lang="sl-SI"/>
        </a:p>
      </dgm:t>
    </dgm:pt>
    <dgm:pt modelId="{002F5705-F615-4B3E-875A-FC5616634BBC}">
      <dgm:prSet phldrT="[Text]"/>
      <dgm:spPr/>
      <dgm:t>
        <a:bodyPr/>
        <a:lstStyle/>
        <a:p>
          <a:r>
            <a:rPr lang="sl-SI" dirty="0" smtClean="0"/>
            <a:t>Projekti, katere zasnuje in izvede IT oddelek.</a:t>
          </a:r>
        </a:p>
      </dgm:t>
    </dgm:pt>
    <dgm:pt modelId="{B69934D5-41FE-4FB9-ADCF-235013EDCE22}" type="parTrans" cxnId="{55DD3B77-00AF-4A78-914B-87609F01DEA7}">
      <dgm:prSet/>
      <dgm:spPr/>
      <dgm:t>
        <a:bodyPr/>
        <a:lstStyle/>
        <a:p>
          <a:endParaRPr lang="sl-SI"/>
        </a:p>
      </dgm:t>
    </dgm:pt>
    <dgm:pt modelId="{0E5C753C-6840-491D-B970-37428196411D}" type="sibTrans" cxnId="{55DD3B77-00AF-4A78-914B-87609F01DEA7}">
      <dgm:prSet/>
      <dgm:spPr/>
      <dgm:t>
        <a:bodyPr/>
        <a:lstStyle/>
        <a:p>
          <a:endParaRPr lang="sl-SI"/>
        </a:p>
      </dgm:t>
    </dgm:pt>
    <dgm:pt modelId="{A81FBF38-1146-4D8F-A059-5DE8EF2F85D9}" type="pres">
      <dgm:prSet presAssocID="{25E59E67-772F-4B73-95BF-466E499CC56F}" presName="arrowDiagram" presStyleCnt="0">
        <dgm:presLayoutVars>
          <dgm:chMax val="5"/>
          <dgm:dir/>
          <dgm:resizeHandles val="exact"/>
        </dgm:presLayoutVars>
      </dgm:prSet>
      <dgm:spPr/>
    </dgm:pt>
    <dgm:pt modelId="{303A9694-23F0-49EE-AD61-D2F5F00B9A82}" type="pres">
      <dgm:prSet presAssocID="{25E59E67-772F-4B73-95BF-466E499CC56F}" presName="arrow" presStyleLbl="bgShp" presStyleIdx="0" presStyleCnt="1" custLinFactNeighborX="713" custLinFactNeighborY="-11601"/>
      <dgm:spPr/>
    </dgm:pt>
    <dgm:pt modelId="{9D4EF327-F582-4CC7-BA98-AA0CE99FF15F}" type="pres">
      <dgm:prSet presAssocID="{25E59E67-772F-4B73-95BF-466E499CC56F}" presName="arrowDiagram4" presStyleCnt="0"/>
      <dgm:spPr/>
    </dgm:pt>
    <dgm:pt modelId="{2B751BD2-1C07-4DB0-A186-DD610F6E0E14}" type="pres">
      <dgm:prSet presAssocID="{F1399F78-E2E3-488A-87FA-F69C35292E77}" presName="bullet4a" presStyleLbl="node1" presStyleIdx="0" presStyleCnt="4" custLinFactY="-100000" custLinFactNeighborX="87469" custLinFactNeighborY="-197672"/>
      <dgm:spPr/>
    </dgm:pt>
    <dgm:pt modelId="{78E13538-7DB5-4496-97EF-34CAFE397868}" type="pres">
      <dgm:prSet presAssocID="{F1399F78-E2E3-488A-87FA-F69C35292E77}" presName="textBox4a" presStyleLbl="revTx" presStyleIdx="0" presStyleCnt="4" custLinFactNeighborX="-19264" custLinFactNeighborY="-15260">
        <dgm:presLayoutVars>
          <dgm:bulletEnabled val="1"/>
        </dgm:presLayoutVars>
      </dgm:prSet>
      <dgm:spPr/>
      <dgm:t>
        <a:bodyPr/>
        <a:lstStyle/>
        <a:p>
          <a:endParaRPr lang="sl-SI"/>
        </a:p>
      </dgm:t>
    </dgm:pt>
    <dgm:pt modelId="{F7FE3651-B691-4C58-AA56-D3093E004B67}" type="pres">
      <dgm:prSet presAssocID="{C506E12D-CFF1-4026-A091-CA0FFD4A0829}" presName="bullet4b" presStyleLbl="node1" presStyleIdx="1" presStyleCnt="4" custLinFactX="3429" custLinFactY="-62093" custLinFactNeighborX="100000" custLinFactNeighborY="-100000"/>
      <dgm:spPr/>
    </dgm:pt>
    <dgm:pt modelId="{C48A1F8E-5B64-4EE3-9C23-4F18CD22712B}" type="pres">
      <dgm:prSet presAssocID="{C506E12D-CFF1-4026-A091-CA0FFD4A0829}" presName="textBox4b" presStyleLbl="revTx" presStyleIdx="1" presStyleCnt="4" custLinFactNeighborX="-8813" custLinFactNeighborY="-4711">
        <dgm:presLayoutVars>
          <dgm:bulletEnabled val="1"/>
        </dgm:presLayoutVars>
      </dgm:prSet>
      <dgm:spPr/>
      <dgm:t>
        <a:bodyPr/>
        <a:lstStyle/>
        <a:p>
          <a:endParaRPr lang="sl-SI"/>
        </a:p>
      </dgm:t>
    </dgm:pt>
    <dgm:pt modelId="{74DE1F9F-B11D-405A-BBF3-2C302127B1EE}" type="pres">
      <dgm:prSet presAssocID="{51E32F7F-6228-48A0-A851-3EBD1E708078}" presName="bullet4c" presStyleLbl="node1" presStyleIdx="2" presStyleCnt="4" custLinFactX="18493" custLinFactY="-20799" custLinFactNeighborX="100000" custLinFactNeighborY="-100000"/>
      <dgm:spPr/>
    </dgm:pt>
    <dgm:pt modelId="{91691237-1152-48A1-9DB5-B36517F6F924}" type="pres">
      <dgm:prSet presAssocID="{51E32F7F-6228-48A0-A851-3EBD1E708078}" presName="textBox4c" presStyleLbl="revTx" presStyleIdx="2" presStyleCnt="4" custScaleY="77814" custLinFactNeighborX="-3844" custLinFactNeighborY="-6010">
        <dgm:presLayoutVars>
          <dgm:bulletEnabled val="1"/>
        </dgm:presLayoutVars>
      </dgm:prSet>
      <dgm:spPr/>
      <dgm:t>
        <a:bodyPr/>
        <a:lstStyle/>
        <a:p>
          <a:endParaRPr lang="sl-SI"/>
        </a:p>
      </dgm:t>
    </dgm:pt>
    <dgm:pt modelId="{3846A2E7-2BBE-4FB3-A86C-80B6A764C4A1}" type="pres">
      <dgm:prSet presAssocID="{002F5705-F615-4B3E-875A-FC5616634BBC}" presName="bullet4d" presStyleLbl="node1" presStyleIdx="3" presStyleCnt="4" custLinFactNeighborX="91094" custLinFactNeighborY="-73713"/>
      <dgm:spPr/>
    </dgm:pt>
    <dgm:pt modelId="{354124FC-D446-441B-84EC-2899A43AC5BC}" type="pres">
      <dgm:prSet presAssocID="{002F5705-F615-4B3E-875A-FC5616634BBC}" presName="textBox4d" presStyleLbl="revTx" presStyleIdx="3" presStyleCnt="4" custScaleY="81784" custLinFactNeighborX="-10124" custLinFactNeighborY="-2135">
        <dgm:presLayoutVars>
          <dgm:bulletEnabled val="1"/>
        </dgm:presLayoutVars>
      </dgm:prSet>
      <dgm:spPr/>
      <dgm:t>
        <a:bodyPr/>
        <a:lstStyle/>
        <a:p>
          <a:endParaRPr lang="sl-SI"/>
        </a:p>
      </dgm:t>
    </dgm:pt>
  </dgm:ptLst>
  <dgm:cxnLst>
    <dgm:cxn modelId="{C263B438-8275-44EE-AA12-8A6AE7BA29DB}" type="presOf" srcId="{002F5705-F615-4B3E-875A-FC5616634BBC}" destId="{354124FC-D446-441B-84EC-2899A43AC5BC}" srcOrd="0" destOrd="0" presId="urn:microsoft.com/office/officeart/2005/8/layout/arrow2"/>
    <dgm:cxn modelId="{C41378E7-D79B-4D1C-A92D-BDB67821CB49}" type="presOf" srcId="{C506E12D-CFF1-4026-A091-CA0FFD4A0829}" destId="{C48A1F8E-5B64-4EE3-9C23-4F18CD22712B}" srcOrd="0" destOrd="0" presId="urn:microsoft.com/office/officeart/2005/8/layout/arrow2"/>
    <dgm:cxn modelId="{6FA9B84D-DA46-4891-A617-857D271A39EE}" type="presOf" srcId="{25E59E67-772F-4B73-95BF-466E499CC56F}" destId="{A81FBF38-1146-4D8F-A059-5DE8EF2F85D9}" srcOrd="0" destOrd="0" presId="urn:microsoft.com/office/officeart/2005/8/layout/arrow2"/>
    <dgm:cxn modelId="{7012CAD6-5D52-4A10-9192-70D3EF55D4FD}" type="presOf" srcId="{F1399F78-E2E3-488A-87FA-F69C35292E77}" destId="{78E13538-7DB5-4496-97EF-34CAFE397868}" srcOrd="0" destOrd="0" presId="urn:microsoft.com/office/officeart/2005/8/layout/arrow2"/>
    <dgm:cxn modelId="{55DD3B77-00AF-4A78-914B-87609F01DEA7}" srcId="{25E59E67-772F-4B73-95BF-466E499CC56F}" destId="{002F5705-F615-4B3E-875A-FC5616634BBC}" srcOrd="3" destOrd="0" parTransId="{B69934D5-41FE-4FB9-ADCF-235013EDCE22}" sibTransId="{0E5C753C-6840-491D-B970-37428196411D}"/>
    <dgm:cxn modelId="{1E7DA43B-6D01-44F3-9C98-6595EC0DB2F1}" srcId="{25E59E67-772F-4B73-95BF-466E499CC56F}" destId="{C506E12D-CFF1-4026-A091-CA0FFD4A0829}" srcOrd="1" destOrd="0" parTransId="{320E593B-9692-49D6-AD3A-5CB905F762FB}" sibTransId="{5164E77E-9304-41FF-A79A-051840370B64}"/>
    <dgm:cxn modelId="{4150C571-4572-4411-9CF0-399EC171130B}" srcId="{25E59E67-772F-4B73-95BF-466E499CC56F}" destId="{51E32F7F-6228-48A0-A851-3EBD1E708078}" srcOrd="2" destOrd="0" parTransId="{654A985B-82D2-47A1-B2FA-707D2057FFD9}" sibTransId="{A951F150-1670-457C-88AB-5044B38E8FC5}"/>
    <dgm:cxn modelId="{4A75D6CB-93A7-4F4C-9678-A1FF6C5A1493}" type="presOf" srcId="{51E32F7F-6228-48A0-A851-3EBD1E708078}" destId="{91691237-1152-48A1-9DB5-B36517F6F924}" srcOrd="0" destOrd="0" presId="urn:microsoft.com/office/officeart/2005/8/layout/arrow2"/>
    <dgm:cxn modelId="{369B8621-E240-414F-81B8-9AA96CA2AAAF}" srcId="{25E59E67-772F-4B73-95BF-466E499CC56F}" destId="{F1399F78-E2E3-488A-87FA-F69C35292E77}" srcOrd="0" destOrd="0" parTransId="{8884C16A-874D-4F59-88EC-FA1C98C3BD19}" sibTransId="{0F19FA60-8D1A-4C4D-AFD8-B7B25E7EF04C}"/>
    <dgm:cxn modelId="{FF069C59-98F5-4FD2-AD00-AA183BFBD42B}" type="presParOf" srcId="{A81FBF38-1146-4D8F-A059-5DE8EF2F85D9}" destId="{303A9694-23F0-49EE-AD61-D2F5F00B9A82}" srcOrd="0" destOrd="0" presId="urn:microsoft.com/office/officeart/2005/8/layout/arrow2"/>
    <dgm:cxn modelId="{3EDC79DE-E394-4DB7-844B-CC4CEF610D2B}" type="presParOf" srcId="{A81FBF38-1146-4D8F-A059-5DE8EF2F85D9}" destId="{9D4EF327-F582-4CC7-BA98-AA0CE99FF15F}" srcOrd="1" destOrd="0" presId="urn:microsoft.com/office/officeart/2005/8/layout/arrow2"/>
    <dgm:cxn modelId="{D6AB8F3E-2A54-4F70-BA2D-7494C704FD50}" type="presParOf" srcId="{9D4EF327-F582-4CC7-BA98-AA0CE99FF15F}" destId="{2B751BD2-1C07-4DB0-A186-DD610F6E0E14}" srcOrd="0" destOrd="0" presId="urn:microsoft.com/office/officeart/2005/8/layout/arrow2"/>
    <dgm:cxn modelId="{6A8E23D6-DEEE-40F2-9497-2C12A79598B0}" type="presParOf" srcId="{9D4EF327-F582-4CC7-BA98-AA0CE99FF15F}" destId="{78E13538-7DB5-4496-97EF-34CAFE397868}" srcOrd="1" destOrd="0" presId="urn:microsoft.com/office/officeart/2005/8/layout/arrow2"/>
    <dgm:cxn modelId="{8F6EFD00-8100-4BDF-9595-870E689DE9AF}" type="presParOf" srcId="{9D4EF327-F582-4CC7-BA98-AA0CE99FF15F}" destId="{F7FE3651-B691-4C58-AA56-D3093E004B67}" srcOrd="2" destOrd="0" presId="urn:microsoft.com/office/officeart/2005/8/layout/arrow2"/>
    <dgm:cxn modelId="{7DD02B95-FF65-4614-913C-9EF198434D3D}" type="presParOf" srcId="{9D4EF327-F582-4CC7-BA98-AA0CE99FF15F}" destId="{C48A1F8E-5B64-4EE3-9C23-4F18CD22712B}" srcOrd="3" destOrd="0" presId="urn:microsoft.com/office/officeart/2005/8/layout/arrow2"/>
    <dgm:cxn modelId="{ADDBEC5E-A998-43CC-9372-3EE96116D1DB}" type="presParOf" srcId="{9D4EF327-F582-4CC7-BA98-AA0CE99FF15F}" destId="{74DE1F9F-B11D-405A-BBF3-2C302127B1EE}" srcOrd="4" destOrd="0" presId="urn:microsoft.com/office/officeart/2005/8/layout/arrow2"/>
    <dgm:cxn modelId="{15F13ABE-B3DB-4A92-A2EE-56F6566C24C3}" type="presParOf" srcId="{9D4EF327-F582-4CC7-BA98-AA0CE99FF15F}" destId="{91691237-1152-48A1-9DB5-B36517F6F924}" srcOrd="5" destOrd="0" presId="urn:microsoft.com/office/officeart/2005/8/layout/arrow2"/>
    <dgm:cxn modelId="{46C0FD89-B5B0-4C8D-88D3-8783C0A66D98}" type="presParOf" srcId="{9D4EF327-F582-4CC7-BA98-AA0CE99FF15F}" destId="{3846A2E7-2BBE-4FB3-A86C-80B6A764C4A1}" srcOrd="6" destOrd="0" presId="urn:microsoft.com/office/officeart/2005/8/layout/arrow2"/>
    <dgm:cxn modelId="{FA0020F5-1B04-4D00-8765-B6F2F17D953D}" type="presParOf" srcId="{9D4EF327-F582-4CC7-BA98-AA0CE99FF15F}" destId="{354124FC-D446-441B-84EC-2899A43AC5BC}"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73144-1028-4278-8217-7DF87A21C614}"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sl-SI"/>
        </a:p>
      </dgm:t>
    </dgm:pt>
    <dgm:pt modelId="{94E5A860-249A-4097-8012-02F0BD62526F}">
      <dgm:prSet phldrT="[Text]" custT="1"/>
      <dgm:spPr/>
      <dgm:t>
        <a:bodyPr/>
        <a:lstStyle/>
        <a:p>
          <a:r>
            <a:rPr lang="sl-SI" sz="1400" dirty="0" err="1" smtClean="0"/>
            <a:t>Prilož-nosti</a:t>
          </a:r>
          <a:endParaRPr lang="sl-SI" sz="1000" dirty="0"/>
        </a:p>
      </dgm:t>
    </dgm:pt>
    <dgm:pt modelId="{34339A9E-5F1C-49A2-AC12-76C746A5991C}" type="parTrans" cxnId="{B5DCF3CF-A266-4B21-956B-16CF574F63C5}">
      <dgm:prSet/>
      <dgm:spPr/>
      <dgm:t>
        <a:bodyPr/>
        <a:lstStyle/>
        <a:p>
          <a:endParaRPr lang="sl-SI"/>
        </a:p>
      </dgm:t>
    </dgm:pt>
    <dgm:pt modelId="{160DBD61-15C6-4665-BBD3-D42D40DE23AE}" type="sibTrans" cxnId="{B5DCF3CF-A266-4B21-956B-16CF574F63C5}">
      <dgm:prSet/>
      <dgm:spPr/>
      <dgm:t>
        <a:bodyPr/>
        <a:lstStyle/>
        <a:p>
          <a:endParaRPr lang="sl-SI"/>
        </a:p>
      </dgm:t>
    </dgm:pt>
    <dgm:pt modelId="{89810F60-E9E8-4618-B7DA-4E081FAE6974}">
      <dgm:prSet phldrT="[Text]"/>
      <dgm:spPr/>
      <dgm:t>
        <a:bodyPr/>
        <a:lstStyle/>
        <a:p>
          <a:r>
            <a:rPr lang="sl-SI" dirty="0" smtClean="0"/>
            <a:t>107</a:t>
          </a:r>
          <a:endParaRPr lang="sl-SI" dirty="0"/>
        </a:p>
      </dgm:t>
    </dgm:pt>
    <dgm:pt modelId="{6D979696-28F5-4FB4-A883-35749DB6A88E}" type="parTrans" cxnId="{FBC955C2-6BE5-4660-854D-2320FC93BF2D}">
      <dgm:prSet/>
      <dgm:spPr/>
      <dgm:t>
        <a:bodyPr/>
        <a:lstStyle/>
        <a:p>
          <a:endParaRPr lang="sl-SI"/>
        </a:p>
      </dgm:t>
    </dgm:pt>
    <dgm:pt modelId="{C8600524-DFFF-4C13-8BC9-8CE9055F33F3}" type="sibTrans" cxnId="{FBC955C2-6BE5-4660-854D-2320FC93BF2D}">
      <dgm:prSet/>
      <dgm:spPr/>
      <dgm:t>
        <a:bodyPr/>
        <a:lstStyle/>
        <a:p>
          <a:endParaRPr lang="sl-SI"/>
        </a:p>
      </dgm:t>
    </dgm:pt>
    <dgm:pt modelId="{01F82F99-0CBD-4062-8706-DB611A0BACC0}">
      <dgm:prSet phldrT="[Text]"/>
      <dgm:spPr/>
      <dgm:t>
        <a:bodyPr/>
        <a:lstStyle/>
        <a:p>
          <a:r>
            <a:rPr lang="sl-SI" dirty="0" smtClean="0"/>
            <a:t>100%</a:t>
          </a:r>
          <a:endParaRPr lang="sl-SI" dirty="0"/>
        </a:p>
      </dgm:t>
    </dgm:pt>
    <dgm:pt modelId="{8D4A76F6-F3E6-4743-9F3F-F9B10B2A6A5D}" type="parTrans" cxnId="{9E61FAF1-E25C-4446-A5BB-CFE05D8DC7C5}">
      <dgm:prSet/>
      <dgm:spPr/>
      <dgm:t>
        <a:bodyPr/>
        <a:lstStyle/>
        <a:p>
          <a:endParaRPr lang="sl-SI"/>
        </a:p>
      </dgm:t>
    </dgm:pt>
    <dgm:pt modelId="{7C943797-B818-4677-BA95-408C4616AC86}" type="sibTrans" cxnId="{9E61FAF1-E25C-4446-A5BB-CFE05D8DC7C5}">
      <dgm:prSet/>
      <dgm:spPr/>
      <dgm:t>
        <a:bodyPr/>
        <a:lstStyle/>
        <a:p>
          <a:endParaRPr lang="sl-SI"/>
        </a:p>
      </dgm:t>
    </dgm:pt>
    <dgm:pt modelId="{355457B2-7672-484F-B548-E8A7F1E39783}">
      <dgm:prSet phldrT="[Text]" custT="1"/>
      <dgm:spPr/>
      <dgm:t>
        <a:bodyPr/>
        <a:lstStyle/>
        <a:p>
          <a:r>
            <a:rPr lang="sl-SI" sz="1400" dirty="0" err="1" smtClean="0"/>
            <a:t>Prezen-tacija</a:t>
          </a:r>
          <a:endParaRPr lang="sl-SI" sz="800" dirty="0"/>
        </a:p>
      </dgm:t>
    </dgm:pt>
    <dgm:pt modelId="{2A45D9A9-B404-408F-8B1D-7D8C1040D037}" type="parTrans" cxnId="{C2EB9E30-313C-45D6-94BB-73EBD77A56A0}">
      <dgm:prSet/>
      <dgm:spPr/>
      <dgm:t>
        <a:bodyPr/>
        <a:lstStyle/>
        <a:p>
          <a:endParaRPr lang="sl-SI"/>
        </a:p>
      </dgm:t>
    </dgm:pt>
    <dgm:pt modelId="{8B544AEC-8F42-4FCE-BF4C-695AC2A4B364}" type="sibTrans" cxnId="{C2EB9E30-313C-45D6-94BB-73EBD77A56A0}">
      <dgm:prSet/>
      <dgm:spPr/>
      <dgm:t>
        <a:bodyPr/>
        <a:lstStyle/>
        <a:p>
          <a:endParaRPr lang="sl-SI"/>
        </a:p>
      </dgm:t>
    </dgm:pt>
    <dgm:pt modelId="{00E4BD16-E31D-4F47-8BC3-8077D683119C}">
      <dgm:prSet phldrT="[Text]"/>
      <dgm:spPr/>
      <dgm:t>
        <a:bodyPr/>
        <a:lstStyle/>
        <a:p>
          <a:r>
            <a:rPr lang="sl-SI" dirty="0" smtClean="0"/>
            <a:t>64</a:t>
          </a:r>
          <a:endParaRPr lang="sl-SI" dirty="0"/>
        </a:p>
      </dgm:t>
    </dgm:pt>
    <dgm:pt modelId="{CA186D77-CB4B-4DDC-AF72-C35FFC4F472D}" type="parTrans" cxnId="{D5000C23-0C41-48E0-A57D-98662104A37B}">
      <dgm:prSet/>
      <dgm:spPr/>
      <dgm:t>
        <a:bodyPr/>
        <a:lstStyle/>
        <a:p>
          <a:endParaRPr lang="sl-SI"/>
        </a:p>
      </dgm:t>
    </dgm:pt>
    <dgm:pt modelId="{E5B5BBBB-2B05-437C-B6B1-0B86E00E96EB}" type="sibTrans" cxnId="{D5000C23-0C41-48E0-A57D-98662104A37B}">
      <dgm:prSet/>
      <dgm:spPr/>
      <dgm:t>
        <a:bodyPr/>
        <a:lstStyle/>
        <a:p>
          <a:endParaRPr lang="sl-SI"/>
        </a:p>
      </dgm:t>
    </dgm:pt>
    <dgm:pt modelId="{A47B7B19-F7E9-4E0D-856A-BF9AC9521047}">
      <dgm:prSet phldrT="[Text]"/>
      <dgm:spPr/>
      <dgm:t>
        <a:bodyPr/>
        <a:lstStyle/>
        <a:p>
          <a:r>
            <a:rPr lang="sl-SI" dirty="0" smtClean="0"/>
            <a:t>60%</a:t>
          </a:r>
          <a:endParaRPr lang="sl-SI" dirty="0"/>
        </a:p>
      </dgm:t>
    </dgm:pt>
    <dgm:pt modelId="{10EFBF55-E7BF-4F27-AB2C-C943352AB19B}" type="parTrans" cxnId="{EABB9E7D-C67F-472A-B026-553BE0ACD509}">
      <dgm:prSet/>
      <dgm:spPr/>
      <dgm:t>
        <a:bodyPr/>
        <a:lstStyle/>
        <a:p>
          <a:endParaRPr lang="sl-SI"/>
        </a:p>
      </dgm:t>
    </dgm:pt>
    <dgm:pt modelId="{C6AFCC9E-88EE-4EC1-A88C-F5BA36FD48AF}" type="sibTrans" cxnId="{EABB9E7D-C67F-472A-B026-553BE0ACD509}">
      <dgm:prSet/>
      <dgm:spPr/>
      <dgm:t>
        <a:bodyPr/>
        <a:lstStyle/>
        <a:p>
          <a:endParaRPr lang="sl-SI"/>
        </a:p>
      </dgm:t>
    </dgm:pt>
    <dgm:pt modelId="{2CD5F9D5-2A5C-44EB-8B0E-29B5949481FA}">
      <dgm:prSet phldrT="[Text]"/>
      <dgm:spPr/>
      <dgm:t>
        <a:bodyPr/>
        <a:lstStyle/>
        <a:p>
          <a:r>
            <a:rPr lang="sl-SI" dirty="0" smtClean="0"/>
            <a:t>Cena</a:t>
          </a:r>
          <a:endParaRPr lang="sl-SI" dirty="0"/>
        </a:p>
      </dgm:t>
    </dgm:pt>
    <dgm:pt modelId="{E78B6FD5-920F-429E-AD1E-DFCEE0372C0D}" type="parTrans" cxnId="{E0AF9235-B0B5-4D9D-9569-5905CC021F28}">
      <dgm:prSet/>
      <dgm:spPr/>
      <dgm:t>
        <a:bodyPr/>
        <a:lstStyle/>
        <a:p>
          <a:endParaRPr lang="sl-SI"/>
        </a:p>
      </dgm:t>
    </dgm:pt>
    <dgm:pt modelId="{C9EB02B2-BB17-4488-A568-4B048481A054}" type="sibTrans" cxnId="{E0AF9235-B0B5-4D9D-9569-5905CC021F28}">
      <dgm:prSet/>
      <dgm:spPr/>
      <dgm:t>
        <a:bodyPr/>
        <a:lstStyle/>
        <a:p>
          <a:endParaRPr lang="sl-SI"/>
        </a:p>
      </dgm:t>
    </dgm:pt>
    <dgm:pt modelId="{740C87BF-E289-4B0A-9C46-FB82B0F8416C}">
      <dgm:prSet phldrT="[Text]"/>
      <dgm:spPr/>
      <dgm:t>
        <a:bodyPr/>
        <a:lstStyle/>
        <a:p>
          <a:r>
            <a:rPr lang="sl-SI" dirty="0" smtClean="0"/>
            <a:t>46</a:t>
          </a:r>
          <a:endParaRPr lang="sl-SI" dirty="0"/>
        </a:p>
      </dgm:t>
    </dgm:pt>
    <dgm:pt modelId="{438AA09C-87AE-484C-9907-0A3005B2DAE9}" type="parTrans" cxnId="{73899D58-DF50-4A89-8EAC-822C226D4C64}">
      <dgm:prSet/>
      <dgm:spPr/>
      <dgm:t>
        <a:bodyPr/>
        <a:lstStyle/>
        <a:p>
          <a:endParaRPr lang="sl-SI"/>
        </a:p>
      </dgm:t>
    </dgm:pt>
    <dgm:pt modelId="{1052FD31-B98C-4C13-9F0D-4398C0AA22AD}" type="sibTrans" cxnId="{73899D58-DF50-4A89-8EAC-822C226D4C64}">
      <dgm:prSet/>
      <dgm:spPr/>
      <dgm:t>
        <a:bodyPr/>
        <a:lstStyle/>
        <a:p>
          <a:endParaRPr lang="sl-SI"/>
        </a:p>
      </dgm:t>
    </dgm:pt>
    <dgm:pt modelId="{BC8C35E1-EAB1-4830-9861-0659A271FD93}">
      <dgm:prSet phldrT="[Text]"/>
      <dgm:spPr/>
      <dgm:t>
        <a:bodyPr/>
        <a:lstStyle/>
        <a:p>
          <a:r>
            <a:rPr lang="sl-SI" dirty="0" smtClean="0"/>
            <a:t>43%</a:t>
          </a:r>
          <a:endParaRPr lang="sl-SI" dirty="0"/>
        </a:p>
      </dgm:t>
    </dgm:pt>
    <dgm:pt modelId="{4170B032-E030-4C78-813A-E71567D28859}" type="parTrans" cxnId="{B6001096-E1C4-423F-B841-9273D3363562}">
      <dgm:prSet/>
      <dgm:spPr/>
      <dgm:t>
        <a:bodyPr/>
        <a:lstStyle/>
        <a:p>
          <a:endParaRPr lang="sl-SI"/>
        </a:p>
      </dgm:t>
    </dgm:pt>
    <dgm:pt modelId="{259367EF-CD9A-4F9C-87A9-258A69F740BE}" type="sibTrans" cxnId="{B6001096-E1C4-423F-B841-9273D3363562}">
      <dgm:prSet/>
      <dgm:spPr/>
      <dgm:t>
        <a:bodyPr/>
        <a:lstStyle/>
        <a:p>
          <a:endParaRPr lang="sl-SI"/>
        </a:p>
      </dgm:t>
    </dgm:pt>
    <dgm:pt modelId="{E894942D-A632-4269-BE16-D52D04D857CF}">
      <dgm:prSet phldrT="[Text]"/>
      <dgm:spPr/>
      <dgm:t>
        <a:bodyPr/>
        <a:lstStyle/>
        <a:p>
          <a:r>
            <a:rPr lang="sl-SI" dirty="0" smtClean="0"/>
            <a:t>Zaprti posli</a:t>
          </a:r>
          <a:endParaRPr lang="sl-SI" dirty="0"/>
        </a:p>
      </dgm:t>
    </dgm:pt>
    <dgm:pt modelId="{52C7186C-4935-4D70-AB39-2A467BD9E2E8}" type="parTrans" cxnId="{87987B7C-DC7F-4C03-95C2-10AA37819DB1}">
      <dgm:prSet/>
      <dgm:spPr/>
      <dgm:t>
        <a:bodyPr/>
        <a:lstStyle/>
        <a:p>
          <a:endParaRPr lang="sl-SI"/>
        </a:p>
      </dgm:t>
    </dgm:pt>
    <dgm:pt modelId="{F0E32AEE-0DE3-4C9A-B012-F9417060DEAC}" type="sibTrans" cxnId="{87987B7C-DC7F-4C03-95C2-10AA37819DB1}">
      <dgm:prSet/>
      <dgm:spPr/>
      <dgm:t>
        <a:bodyPr/>
        <a:lstStyle/>
        <a:p>
          <a:endParaRPr lang="sl-SI"/>
        </a:p>
      </dgm:t>
    </dgm:pt>
    <dgm:pt modelId="{87EABA87-89D7-4DD1-85A7-77222F601957}">
      <dgm:prSet phldrT="[Text]"/>
      <dgm:spPr/>
      <dgm:t>
        <a:bodyPr/>
        <a:lstStyle/>
        <a:p>
          <a:r>
            <a:rPr lang="sl-SI" dirty="0" smtClean="0"/>
            <a:t>40</a:t>
          </a:r>
          <a:endParaRPr lang="sl-SI" dirty="0"/>
        </a:p>
      </dgm:t>
    </dgm:pt>
    <dgm:pt modelId="{44E6F4F8-3BD6-4BB1-99CB-CD2E1D22AC3F}" type="parTrans" cxnId="{B60EEF85-FEDD-4E34-A2C8-77B2EF5AA173}">
      <dgm:prSet/>
      <dgm:spPr/>
      <dgm:t>
        <a:bodyPr/>
        <a:lstStyle/>
        <a:p>
          <a:endParaRPr lang="sl-SI"/>
        </a:p>
      </dgm:t>
    </dgm:pt>
    <dgm:pt modelId="{2C645C43-C98B-41F1-9C82-45FB49F6DF5F}" type="sibTrans" cxnId="{B60EEF85-FEDD-4E34-A2C8-77B2EF5AA173}">
      <dgm:prSet/>
      <dgm:spPr/>
      <dgm:t>
        <a:bodyPr/>
        <a:lstStyle/>
        <a:p>
          <a:endParaRPr lang="sl-SI"/>
        </a:p>
      </dgm:t>
    </dgm:pt>
    <dgm:pt modelId="{63EB6484-C125-4B39-9B42-B37BB28A139F}">
      <dgm:prSet phldrT="[Text]"/>
      <dgm:spPr/>
      <dgm:t>
        <a:bodyPr/>
        <a:lstStyle/>
        <a:p>
          <a:r>
            <a:rPr lang="sl-SI" dirty="0" smtClean="0"/>
            <a:t>37%</a:t>
          </a:r>
          <a:endParaRPr lang="sl-SI" dirty="0"/>
        </a:p>
      </dgm:t>
    </dgm:pt>
    <dgm:pt modelId="{3EBAA415-1FB5-4D48-AA03-17D1425FD60E}" type="parTrans" cxnId="{B979AFDE-2EEC-484D-81E7-5D77E6643D2A}">
      <dgm:prSet/>
      <dgm:spPr/>
      <dgm:t>
        <a:bodyPr/>
        <a:lstStyle/>
        <a:p>
          <a:endParaRPr lang="sl-SI"/>
        </a:p>
      </dgm:t>
    </dgm:pt>
    <dgm:pt modelId="{20D1D06A-A6FB-4988-935E-E6CC58E9866A}" type="sibTrans" cxnId="{B979AFDE-2EEC-484D-81E7-5D77E6643D2A}">
      <dgm:prSet/>
      <dgm:spPr/>
      <dgm:t>
        <a:bodyPr/>
        <a:lstStyle/>
        <a:p>
          <a:endParaRPr lang="sl-SI"/>
        </a:p>
      </dgm:t>
    </dgm:pt>
    <dgm:pt modelId="{DDB6119B-3112-4EBC-A306-D1F389B7D393}" type="pres">
      <dgm:prSet presAssocID="{36273144-1028-4278-8217-7DF87A21C614}" presName="theList" presStyleCnt="0">
        <dgm:presLayoutVars>
          <dgm:dir/>
          <dgm:animLvl val="lvl"/>
          <dgm:resizeHandles val="exact"/>
        </dgm:presLayoutVars>
      </dgm:prSet>
      <dgm:spPr/>
      <dgm:t>
        <a:bodyPr/>
        <a:lstStyle/>
        <a:p>
          <a:endParaRPr lang="sl-SI"/>
        </a:p>
      </dgm:t>
    </dgm:pt>
    <dgm:pt modelId="{175F1DE1-044C-4D62-86BF-10D47B6DBBFA}" type="pres">
      <dgm:prSet presAssocID="{94E5A860-249A-4097-8012-02F0BD62526F}" presName="compNode" presStyleCnt="0"/>
      <dgm:spPr/>
    </dgm:pt>
    <dgm:pt modelId="{51B32A6F-DA9E-4DD2-9B6E-A353123013CC}" type="pres">
      <dgm:prSet presAssocID="{94E5A860-249A-4097-8012-02F0BD62526F}" presName="noGeometry" presStyleCnt="0"/>
      <dgm:spPr/>
    </dgm:pt>
    <dgm:pt modelId="{E85FBE75-B1E3-4FD9-A99E-33FDF6CFD2C6}" type="pres">
      <dgm:prSet presAssocID="{94E5A860-249A-4097-8012-02F0BD62526F}" presName="childTextVisible" presStyleLbl="bgAccFollowNode1" presStyleIdx="0" presStyleCnt="4">
        <dgm:presLayoutVars>
          <dgm:bulletEnabled val="1"/>
        </dgm:presLayoutVars>
      </dgm:prSet>
      <dgm:spPr/>
      <dgm:t>
        <a:bodyPr/>
        <a:lstStyle/>
        <a:p>
          <a:endParaRPr lang="sl-SI"/>
        </a:p>
      </dgm:t>
    </dgm:pt>
    <dgm:pt modelId="{DDAD3036-C346-4550-A9CE-D69B19AF1953}" type="pres">
      <dgm:prSet presAssocID="{94E5A860-249A-4097-8012-02F0BD62526F}" presName="childTextHidden" presStyleLbl="bgAccFollowNode1" presStyleIdx="0" presStyleCnt="4"/>
      <dgm:spPr/>
      <dgm:t>
        <a:bodyPr/>
        <a:lstStyle/>
        <a:p>
          <a:endParaRPr lang="sl-SI"/>
        </a:p>
      </dgm:t>
    </dgm:pt>
    <dgm:pt modelId="{86B0F10A-BF6D-495D-A74D-15A85987FD75}" type="pres">
      <dgm:prSet presAssocID="{94E5A860-249A-4097-8012-02F0BD62526F}" presName="parentText" presStyleLbl="node1" presStyleIdx="0" presStyleCnt="4">
        <dgm:presLayoutVars>
          <dgm:chMax val="1"/>
          <dgm:bulletEnabled val="1"/>
        </dgm:presLayoutVars>
      </dgm:prSet>
      <dgm:spPr/>
      <dgm:t>
        <a:bodyPr/>
        <a:lstStyle/>
        <a:p>
          <a:endParaRPr lang="sl-SI"/>
        </a:p>
      </dgm:t>
    </dgm:pt>
    <dgm:pt modelId="{4E3D8ECF-A77D-48C7-96C4-B080F43BB6F3}" type="pres">
      <dgm:prSet presAssocID="{94E5A860-249A-4097-8012-02F0BD62526F}" presName="aSpace" presStyleCnt="0"/>
      <dgm:spPr/>
    </dgm:pt>
    <dgm:pt modelId="{3CE36BB3-3E4B-4620-B5E4-62679838599D}" type="pres">
      <dgm:prSet presAssocID="{355457B2-7672-484F-B548-E8A7F1E39783}" presName="compNode" presStyleCnt="0"/>
      <dgm:spPr/>
    </dgm:pt>
    <dgm:pt modelId="{F05AAFE5-79C8-4C1E-9734-516F638AF15A}" type="pres">
      <dgm:prSet presAssocID="{355457B2-7672-484F-B548-E8A7F1E39783}" presName="noGeometry" presStyleCnt="0"/>
      <dgm:spPr/>
    </dgm:pt>
    <dgm:pt modelId="{0E745D09-F34A-4573-8EA9-3F6A48FFDE2D}" type="pres">
      <dgm:prSet presAssocID="{355457B2-7672-484F-B548-E8A7F1E39783}" presName="childTextVisible" presStyleLbl="bgAccFollowNode1" presStyleIdx="1" presStyleCnt="4">
        <dgm:presLayoutVars>
          <dgm:bulletEnabled val="1"/>
        </dgm:presLayoutVars>
      </dgm:prSet>
      <dgm:spPr/>
      <dgm:t>
        <a:bodyPr/>
        <a:lstStyle/>
        <a:p>
          <a:endParaRPr lang="sl-SI"/>
        </a:p>
      </dgm:t>
    </dgm:pt>
    <dgm:pt modelId="{D1A764AD-AAD4-431A-873E-97FA195EE4F2}" type="pres">
      <dgm:prSet presAssocID="{355457B2-7672-484F-B548-E8A7F1E39783}" presName="childTextHidden" presStyleLbl="bgAccFollowNode1" presStyleIdx="1" presStyleCnt="4"/>
      <dgm:spPr/>
      <dgm:t>
        <a:bodyPr/>
        <a:lstStyle/>
        <a:p>
          <a:endParaRPr lang="sl-SI"/>
        </a:p>
      </dgm:t>
    </dgm:pt>
    <dgm:pt modelId="{E7D903F4-5A20-4297-B300-C443F3FBF4C9}" type="pres">
      <dgm:prSet presAssocID="{355457B2-7672-484F-B548-E8A7F1E39783}" presName="parentText" presStyleLbl="node1" presStyleIdx="1" presStyleCnt="4">
        <dgm:presLayoutVars>
          <dgm:chMax val="1"/>
          <dgm:bulletEnabled val="1"/>
        </dgm:presLayoutVars>
      </dgm:prSet>
      <dgm:spPr/>
      <dgm:t>
        <a:bodyPr/>
        <a:lstStyle/>
        <a:p>
          <a:endParaRPr lang="sl-SI"/>
        </a:p>
      </dgm:t>
    </dgm:pt>
    <dgm:pt modelId="{E5C73F2A-304F-43B2-A06D-72B7BC719F59}" type="pres">
      <dgm:prSet presAssocID="{355457B2-7672-484F-B548-E8A7F1E39783}" presName="aSpace" presStyleCnt="0"/>
      <dgm:spPr/>
    </dgm:pt>
    <dgm:pt modelId="{A566C9EE-561E-41D3-A7BA-20E5612829A6}" type="pres">
      <dgm:prSet presAssocID="{2CD5F9D5-2A5C-44EB-8B0E-29B5949481FA}" presName="compNode" presStyleCnt="0"/>
      <dgm:spPr/>
    </dgm:pt>
    <dgm:pt modelId="{E3E5804D-47A1-42CA-8E8C-287CE82A18E7}" type="pres">
      <dgm:prSet presAssocID="{2CD5F9D5-2A5C-44EB-8B0E-29B5949481FA}" presName="noGeometry" presStyleCnt="0"/>
      <dgm:spPr/>
    </dgm:pt>
    <dgm:pt modelId="{0DCB0AD7-0D3A-4E1A-888A-E4A0372850EA}" type="pres">
      <dgm:prSet presAssocID="{2CD5F9D5-2A5C-44EB-8B0E-29B5949481FA}" presName="childTextVisible" presStyleLbl="bgAccFollowNode1" presStyleIdx="2" presStyleCnt="4">
        <dgm:presLayoutVars>
          <dgm:bulletEnabled val="1"/>
        </dgm:presLayoutVars>
      </dgm:prSet>
      <dgm:spPr/>
      <dgm:t>
        <a:bodyPr/>
        <a:lstStyle/>
        <a:p>
          <a:endParaRPr lang="sl-SI"/>
        </a:p>
      </dgm:t>
    </dgm:pt>
    <dgm:pt modelId="{FF74E70F-85E4-48AE-A58C-ECB31EAF0C10}" type="pres">
      <dgm:prSet presAssocID="{2CD5F9D5-2A5C-44EB-8B0E-29B5949481FA}" presName="childTextHidden" presStyleLbl="bgAccFollowNode1" presStyleIdx="2" presStyleCnt="4"/>
      <dgm:spPr/>
      <dgm:t>
        <a:bodyPr/>
        <a:lstStyle/>
        <a:p>
          <a:endParaRPr lang="sl-SI"/>
        </a:p>
      </dgm:t>
    </dgm:pt>
    <dgm:pt modelId="{557B39B4-EEF8-4D9A-865E-785DA93FA4B5}" type="pres">
      <dgm:prSet presAssocID="{2CD5F9D5-2A5C-44EB-8B0E-29B5949481FA}" presName="parentText" presStyleLbl="node1" presStyleIdx="2" presStyleCnt="4">
        <dgm:presLayoutVars>
          <dgm:chMax val="1"/>
          <dgm:bulletEnabled val="1"/>
        </dgm:presLayoutVars>
      </dgm:prSet>
      <dgm:spPr/>
      <dgm:t>
        <a:bodyPr/>
        <a:lstStyle/>
        <a:p>
          <a:endParaRPr lang="sl-SI"/>
        </a:p>
      </dgm:t>
    </dgm:pt>
    <dgm:pt modelId="{BA634315-F294-4063-AA25-7B1FBD66A2A5}" type="pres">
      <dgm:prSet presAssocID="{2CD5F9D5-2A5C-44EB-8B0E-29B5949481FA}" presName="aSpace" presStyleCnt="0"/>
      <dgm:spPr/>
    </dgm:pt>
    <dgm:pt modelId="{184F8AB5-B02C-4D1B-8770-C52F50585E82}" type="pres">
      <dgm:prSet presAssocID="{E894942D-A632-4269-BE16-D52D04D857CF}" presName="compNode" presStyleCnt="0"/>
      <dgm:spPr/>
    </dgm:pt>
    <dgm:pt modelId="{45A5CC39-55D8-43C6-A326-9F28E5636E6C}" type="pres">
      <dgm:prSet presAssocID="{E894942D-A632-4269-BE16-D52D04D857CF}" presName="noGeometry" presStyleCnt="0"/>
      <dgm:spPr/>
    </dgm:pt>
    <dgm:pt modelId="{8309E040-D458-4915-819E-941A615E6058}" type="pres">
      <dgm:prSet presAssocID="{E894942D-A632-4269-BE16-D52D04D857CF}" presName="childTextVisible" presStyleLbl="bgAccFollowNode1" presStyleIdx="3" presStyleCnt="4">
        <dgm:presLayoutVars>
          <dgm:bulletEnabled val="1"/>
        </dgm:presLayoutVars>
      </dgm:prSet>
      <dgm:spPr/>
      <dgm:t>
        <a:bodyPr/>
        <a:lstStyle/>
        <a:p>
          <a:endParaRPr lang="sl-SI"/>
        </a:p>
      </dgm:t>
    </dgm:pt>
    <dgm:pt modelId="{E3CD8E67-5197-449A-8323-610418BDACE7}" type="pres">
      <dgm:prSet presAssocID="{E894942D-A632-4269-BE16-D52D04D857CF}" presName="childTextHidden" presStyleLbl="bgAccFollowNode1" presStyleIdx="3" presStyleCnt="4"/>
      <dgm:spPr/>
      <dgm:t>
        <a:bodyPr/>
        <a:lstStyle/>
        <a:p>
          <a:endParaRPr lang="sl-SI"/>
        </a:p>
      </dgm:t>
    </dgm:pt>
    <dgm:pt modelId="{C166317E-7910-451C-8A0B-5478ED3A35FB}" type="pres">
      <dgm:prSet presAssocID="{E894942D-A632-4269-BE16-D52D04D857CF}" presName="parentText" presStyleLbl="node1" presStyleIdx="3" presStyleCnt="4">
        <dgm:presLayoutVars>
          <dgm:chMax val="1"/>
          <dgm:bulletEnabled val="1"/>
        </dgm:presLayoutVars>
      </dgm:prSet>
      <dgm:spPr/>
      <dgm:t>
        <a:bodyPr/>
        <a:lstStyle/>
        <a:p>
          <a:endParaRPr lang="sl-SI"/>
        </a:p>
      </dgm:t>
    </dgm:pt>
  </dgm:ptLst>
  <dgm:cxnLst>
    <dgm:cxn modelId="{69519146-7AE5-4956-94AA-D5BDEB380F67}" type="presOf" srcId="{740C87BF-E289-4B0A-9C46-FB82B0F8416C}" destId="{FF74E70F-85E4-48AE-A58C-ECB31EAF0C10}" srcOrd="1" destOrd="0" presId="urn:microsoft.com/office/officeart/2005/8/layout/hProcess6"/>
    <dgm:cxn modelId="{81079D14-71D4-4764-B9B1-380120B3ADDD}" type="presOf" srcId="{A47B7B19-F7E9-4E0D-856A-BF9AC9521047}" destId="{D1A764AD-AAD4-431A-873E-97FA195EE4F2}" srcOrd="1" destOrd="1" presId="urn:microsoft.com/office/officeart/2005/8/layout/hProcess6"/>
    <dgm:cxn modelId="{AD70F52B-7371-4964-B44F-0F04712BB0A6}" type="presOf" srcId="{87EABA87-89D7-4DD1-85A7-77222F601957}" destId="{8309E040-D458-4915-819E-941A615E6058}" srcOrd="0" destOrd="0" presId="urn:microsoft.com/office/officeart/2005/8/layout/hProcess6"/>
    <dgm:cxn modelId="{73899D58-DF50-4A89-8EAC-822C226D4C64}" srcId="{2CD5F9D5-2A5C-44EB-8B0E-29B5949481FA}" destId="{740C87BF-E289-4B0A-9C46-FB82B0F8416C}" srcOrd="0" destOrd="0" parTransId="{438AA09C-87AE-484C-9907-0A3005B2DAE9}" sibTransId="{1052FD31-B98C-4C13-9F0D-4398C0AA22AD}"/>
    <dgm:cxn modelId="{17BBC35A-8F67-4C98-8A95-B06462DC9B6B}" type="presOf" srcId="{E894942D-A632-4269-BE16-D52D04D857CF}" destId="{C166317E-7910-451C-8A0B-5478ED3A35FB}" srcOrd="0" destOrd="0" presId="urn:microsoft.com/office/officeart/2005/8/layout/hProcess6"/>
    <dgm:cxn modelId="{5BD0C83D-0B9D-468F-B2B6-E946DA887B20}" type="presOf" srcId="{63EB6484-C125-4B39-9B42-B37BB28A139F}" destId="{E3CD8E67-5197-449A-8323-610418BDACE7}" srcOrd="1" destOrd="1" presId="urn:microsoft.com/office/officeart/2005/8/layout/hProcess6"/>
    <dgm:cxn modelId="{2BCEDA5B-E4A9-48DE-B5DC-C138FAF66B25}" type="presOf" srcId="{87EABA87-89D7-4DD1-85A7-77222F601957}" destId="{E3CD8E67-5197-449A-8323-610418BDACE7}" srcOrd="1" destOrd="0" presId="urn:microsoft.com/office/officeart/2005/8/layout/hProcess6"/>
    <dgm:cxn modelId="{3154D2AD-B177-4A2D-AF13-C11603F058A5}" type="presOf" srcId="{89810F60-E9E8-4618-B7DA-4E081FAE6974}" destId="{DDAD3036-C346-4550-A9CE-D69B19AF1953}" srcOrd="1" destOrd="0" presId="urn:microsoft.com/office/officeart/2005/8/layout/hProcess6"/>
    <dgm:cxn modelId="{15DF7C26-BEB0-4497-B6E9-9183EF961CD5}" type="presOf" srcId="{00E4BD16-E31D-4F47-8BC3-8077D683119C}" destId="{D1A764AD-AAD4-431A-873E-97FA195EE4F2}" srcOrd="1" destOrd="0" presId="urn:microsoft.com/office/officeart/2005/8/layout/hProcess6"/>
    <dgm:cxn modelId="{B5DCF3CF-A266-4B21-956B-16CF574F63C5}" srcId="{36273144-1028-4278-8217-7DF87A21C614}" destId="{94E5A860-249A-4097-8012-02F0BD62526F}" srcOrd="0" destOrd="0" parTransId="{34339A9E-5F1C-49A2-AC12-76C746A5991C}" sibTransId="{160DBD61-15C6-4665-BBD3-D42D40DE23AE}"/>
    <dgm:cxn modelId="{A9148DD2-301D-4467-85BC-97A3CA9D9E04}" type="presOf" srcId="{01F82F99-0CBD-4062-8706-DB611A0BACC0}" destId="{E85FBE75-B1E3-4FD9-A99E-33FDF6CFD2C6}" srcOrd="0" destOrd="1" presId="urn:microsoft.com/office/officeart/2005/8/layout/hProcess6"/>
    <dgm:cxn modelId="{00FF6AEA-E395-4B9D-8AD6-95218A036E98}" type="presOf" srcId="{63EB6484-C125-4B39-9B42-B37BB28A139F}" destId="{8309E040-D458-4915-819E-941A615E6058}" srcOrd="0" destOrd="1" presId="urn:microsoft.com/office/officeart/2005/8/layout/hProcess6"/>
    <dgm:cxn modelId="{634A0FE3-6C93-4E27-ACE8-522DC7FF8444}" type="presOf" srcId="{740C87BF-E289-4B0A-9C46-FB82B0F8416C}" destId="{0DCB0AD7-0D3A-4E1A-888A-E4A0372850EA}" srcOrd="0" destOrd="0" presId="urn:microsoft.com/office/officeart/2005/8/layout/hProcess6"/>
    <dgm:cxn modelId="{E4B7D01B-2274-41E2-9939-79455E90B119}" type="presOf" srcId="{BC8C35E1-EAB1-4830-9861-0659A271FD93}" destId="{FF74E70F-85E4-48AE-A58C-ECB31EAF0C10}" srcOrd="1" destOrd="1" presId="urn:microsoft.com/office/officeart/2005/8/layout/hProcess6"/>
    <dgm:cxn modelId="{B979AFDE-2EEC-484D-81E7-5D77E6643D2A}" srcId="{E894942D-A632-4269-BE16-D52D04D857CF}" destId="{63EB6484-C125-4B39-9B42-B37BB28A139F}" srcOrd="1" destOrd="0" parTransId="{3EBAA415-1FB5-4D48-AA03-17D1425FD60E}" sibTransId="{20D1D06A-A6FB-4988-935E-E6CC58E9866A}"/>
    <dgm:cxn modelId="{639B9EA1-76A5-47C2-883A-CA5DD4342A5B}" type="presOf" srcId="{2CD5F9D5-2A5C-44EB-8B0E-29B5949481FA}" destId="{557B39B4-EEF8-4D9A-865E-785DA93FA4B5}" srcOrd="0" destOrd="0" presId="urn:microsoft.com/office/officeart/2005/8/layout/hProcess6"/>
    <dgm:cxn modelId="{7C306BA4-021B-4DDA-A98D-80A1DC9995F6}" type="presOf" srcId="{BC8C35E1-EAB1-4830-9861-0659A271FD93}" destId="{0DCB0AD7-0D3A-4E1A-888A-E4A0372850EA}" srcOrd="0" destOrd="1" presId="urn:microsoft.com/office/officeart/2005/8/layout/hProcess6"/>
    <dgm:cxn modelId="{B6001096-E1C4-423F-B841-9273D3363562}" srcId="{2CD5F9D5-2A5C-44EB-8B0E-29B5949481FA}" destId="{BC8C35E1-EAB1-4830-9861-0659A271FD93}" srcOrd="1" destOrd="0" parTransId="{4170B032-E030-4C78-813A-E71567D28859}" sibTransId="{259367EF-CD9A-4F9C-87A9-258A69F740BE}"/>
    <dgm:cxn modelId="{EABB9E7D-C67F-472A-B026-553BE0ACD509}" srcId="{355457B2-7672-484F-B548-E8A7F1E39783}" destId="{A47B7B19-F7E9-4E0D-856A-BF9AC9521047}" srcOrd="1" destOrd="0" parTransId="{10EFBF55-E7BF-4F27-AB2C-C943352AB19B}" sibTransId="{C6AFCC9E-88EE-4EC1-A88C-F5BA36FD48AF}"/>
    <dgm:cxn modelId="{B19BE4A4-D52A-4761-985A-F436260FBAFD}" type="presOf" srcId="{36273144-1028-4278-8217-7DF87A21C614}" destId="{DDB6119B-3112-4EBC-A306-D1F389B7D393}" srcOrd="0" destOrd="0" presId="urn:microsoft.com/office/officeart/2005/8/layout/hProcess6"/>
    <dgm:cxn modelId="{E0AF9235-B0B5-4D9D-9569-5905CC021F28}" srcId="{36273144-1028-4278-8217-7DF87A21C614}" destId="{2CD5F9D5-2A5C-44EB-8B0E-29B5949481FA}" srcOrd="2" destOrd="0" parTransId="{E78B6FD5-920F-429E-AD1E-DFCEE0372C0D}" sibTransId="{C9EB02B2-BB17-4488-A568-4B048481A054}"/>
    <dgm:cxn modelId="{46F4B32E-4246-4016-B243-32B9EABD2119}" type="presOf" srcId="{89810F60-E9E8-4618-B7DA-4E081FAE6974}" destId="{E85FBE75-B1E3-4FD9-A99E-33FDF6CFD2C6}" srcOrd="0" destOrd="0" presId="urn:microsoft.com/office/officeart/2005/8/layout/hProcess6"/>
    <dgm:cxn modelId="{FBF8BC58-BA70-4360-AB90-EFB76AAA260B}" type="presOf" srcId="{00E4BD16-E31D-4F47-8BC3-8077D683119C}" destId="{0E745D09-F34A-4573-8EA9-3F6A48FFDE2D}" srcOrd="0" destOrd="0" presId="urn:microsoft.com/office/officeart/2005/8/layout/hProcess6"/>
    <dgm:cxn modelId="{FBC955C2-6BE5-4660-854D-2320FC93BF2D}" srcId="{94E5A860-249A-4097-8012-02F0BD62526F}" destId="{89810F60-E9E8-4618-B7DA-4E081FAE6974}" srcOrd="0" destOrd="0" parTransId="{6D979696-28F5-4FB4-A883-35749DB6A88E}" sibTransId="{C8600524-DFFF-4C13-8BC9-8CE9055F33F3}"/>
    <dgm:cxn modelId="{D5000C23-0C41-48E0-A57D-98662104A37B}" srcId="{355457B2-7672-484F-B548-E8A7F1E39783}" destId="{00E4BD16-E31D-4F47-8BC3-8077D683119C}" srcOrd="0" destOrd="0" parTransId="{CA186D77-CB4B-4DDC-AF72-C35FFC4F472D}" sibTransId="{E5B5BBBB-2B05-437C-B6B1-0B86E00E96EB}"/>
    <dgm:cxn modelId="{C2EB9E30-313C-45D6-94BB-73EBD77A56A0}" srcId="{36273144-1028-4278-8217-7DF87A21C614}" destId="{355457B2-7672-484F-B548-E8A7F1E39783}" srcOrd="1" destOrd="0" parTransId="{2A45D9A9-B404-408F-8B1D-7D8C1040D037}" sibTransId="{8B544AEC-8F42-4FCE-BF4C-695AC2A4B364}"/>
    <dgm:cxn modelId="{092FBBE7-18C4-4BCB-A0DC-994940A51F49}" type="presOf" srcId="{94E5A860-249A-4097-8012-02F0BD62526F}" destId="{86B0F10A-BF6D-495D-A74D-15A85987FD75}" srcOrd="0" destOrd="0" presId="urn:microsoft.com/office/officeart/2005/8/layout/hProcess6"/>
    <dgm:cxn modelId="{B60EEF85-FEDD-4E34-A2C8-77B2EF5AA173}" srcId="{E894942D-A632-4269-BE16-D52D04D857CF}" destId="{87EABA87-89D7-4DD1-85A7-77222F601957}" srcOrd="0" destOrd="0" parTransId="{44E6F4F8-3BD6-4BB1-99CB-CD2E1D22AC3F}" sibTransId="{2C645C43-C98B-41F1-9C82-45FB49F6DF5F}"/>
    <dgm:cxn modelId="{E3C22804-BE2A-4380-A3F7-3DE7F1A9E0F8}" type="presOf" srcId="{355457B2-7672-484F-B548-E8A7F1E39783}" destId="{E7D903F4-5A20-4297-B300-C443F3FBF4C9}" srcOrd="0" destOrd="0" presId="urn:microsoft.com/office/officeart/2005/8/layout/hProcess6"/>
    <dgm:cxn modelId="{87987B7C-DC7F-4C03-95C2-10AA37819DB1}" srcId="{36273144-1028-4278-8217-7DF87A21C614}" destId="{E894942D-A632-4269-BE16-D52D04D857CF}" srcOrd="3" destOrd="0" parTransId="{52C7186C-4935-4D70-AB39-2A467BD9E2E8}" sibTransId="{F0E32AEE-0DE3-4C9A-B012-F9417060DEAC}"/>
    <dgm:cxn modelId="{9E61FAF1-E25C-4446-A5BB-CFE05D8DC7C5}" srcId="{94E5A860-249A-4097-8012-02F0BD62526F}" destId="{01F82F99-0CBD-4062-8706-DB611A0BACC0}" srcOrd="1" destOrd="0" parTransId="{8D4A76F6-F3E6-4743-9F3F-F9B10B2A6A5D}" sibTransId="{7C943797-B818-4677-BA95-408C4616AC86}"/>
    <dgm:cxn modelId="{006B6677-62CB-44FD-845B-BE991C305FC4}" type="presOf" srcId="{A47B7B19-F7E9-4E0D-856A-BF9AC9521047}" destId="{0E745D09-F34A-4573-8EA9-3F6A48FFDE2D}" srcOrd="0" destOrd="1" presId="urn:microsoft.com/office/officeart/2005/8/layout/hProcess6"/>
    <dgm:cxn modelId="{C549C720-0381-4691-A3B1-CDD636A8E2EB}" type="presOf" srcId="{01F82F99-0CBD-4062-8706-DB611A0BACC0}" destId="{DDAD3036-C346-4550-A9CE-D69B19AF1953}" srcOrd="1" destOrd="1" presId="urn:microsoft.com/office/officeart/2005/8/layout/hProcess6"/>
    <dgm:cxn modelId="{9D039AA9-E034-43F5-B01A-00151670614F}" type="presParOf" srcId="{DDB6119B-3112-4EBC-A306-D1F389B7D393}" destId="{175F1DE1-044C-4D62-86BF-10D47B6DBBFA}" srcOrd="0" destOrd="0" presId="urn:microsoft.com/office/officeart/2005/8/layout/hProcess6"/>
    <dgm:cxn modelId="{DAE7F7D6-CC41-4842-9D8A-5A62F1C1C40E}" type="presParOf" srcId="{175F1DE1-044C-4D62-86BF-10D47B6DBBFA}" destId="{51B32A6F-DA9E-4DD2-9B6E-A353123013CC}" srcOrd="0" destOrd="0" presId="urn:microsoft.com/office/officeart/2005/8/layout/hProcess6"/>
    <dgm:cxn modelId="{3A0237A7-7320-44A0-95B0-5D3AE89B32EB}" type="presParOf" srcId="{175F1DE1-044C-4D62-86BF-10D47B6DBBFA}" destId="{E85FBE75-B1E3-4FD9-A99E-33FDF6CFD2C6}" srcOrd="1" destOrd="0" presId="urn:microsoft.com/office/officeart/2005/8/layout/hProcess6"/>
    <dgm:cxn modelId="{6876372C-A37B-40E8-B6C4-E18EA4A2EB2C}" type="presParOf" srcId="{175F1DE1-044C-4D62-86BF-10D47B6DBBFA}" destId="{DDAD3036-C346-4550-A9CE-D69B19AF1953}" srcOrd="2" destOrd="0" presId="urn:microsoft.com/office/officeart/2005/8/layout/hProcess6"/>
    <dgm:cxn modelId="{0236C3CC-6178-4492-9259-DE7DFBFFB0C4}" type="presParOf" srcId="{175F1DE1-044C-4D62-86BF-10D47B6DBBFA}" destId="{86B0F10A-BF6D-495D-A74D-15A85987FD75}" srcOrd="3" destOrd="0" presId="urn:microsoft.com/office/officeart/2005/8/layout/hProcess6"/>
    <dgm:cxn modelId="{3B521BEF-45E1-4DCD-833A-1A002FDD7F23}" type="presParOf" srcId="{DDB6119B-3112-4EBC-A306-D1F389B7D393}" destId="{4E3D8ECF-A77D-48C7-96C4-B080F43BB6F3}" srcOrd="1" destOrd="0" presId="urn:microsoft.com/office/officeart/2005/8/layout/hProcess6"/>
    <dgm:cxn modelId="{92E5588E-1F74-4FF7-A6C6-0944618F245D}" type="presParOf" srcId="{DDB6119B-3112-4EBC-A306-D1F389B7D393}" destId="{3CE36BB3-3E4B-4620-B5E4-62679838599D}" srcOrd="2" destOrd="0" presId="urn:microsoft.com/office/officeart/2005/8/layout/hProcess6"/>
    <dgm:cxn modelId="{7EAF4F5B-F7A9-4A4F-AD25-962667300F58}" type="presParOf" srcId="{3CE36BB3-3E4B-4620-B5E4-62679838599D}" destId="{F05AAFE5-79C8-4C1E-9734-516F638AF15A}" srcOrd="0" destOrd="0" presId="urn:microsoft.com/office/officeart/2005/8/layout/hProcess6"/>
    <dgm:cxn modelId="{DBAA96B9-0AEA-4B8A-8994-29FEDE791C6D}" type="presParOf" srcId="{3CE36BB3-3E4B-4620-B5E4-62679838599D}" destId="{0E745D09-F34A-4573-8EA9-3F6A48FFDE2D}" srcOrd="1" destOrd="0" presId="urn:microsoft.com/office/officeart/2005/8/layout/hProcess6"/>
    <dgm:cxn modelId="{24368350-FF65-4EB2-BBB6-81114AFBC8FC}" type="presParOf" srcId="{3CE36BB3-3E4B-4620-B5E4-62679838599D}" destId="{D1A764AD-AAD4-431A-873E-97FA195EE4F2}" srcOrd="2" destOrd="0" presId="urn:microsoft.com/office/officeart/2005/8/layout/hProcess6"/>
    <dgm:cxn modelId="{A0B6B39E-3F0F-4590-A9BB-16D7FD0428E1}" type="presParOf" srcId="{3CE36BB3-3E4B-4620-B5E4-62679838599D}" destId="{E7D903F4-5A20-4297-B300-C443F3FBF4C9}" srcOrd="3" destOrd="0" presId="urn:microsoft.com/office/officeart/2005/8/layout/hProcess6"/>
    <dgm:cxn modelId="{3452E641-A053-4D9A-B03A-AC57889384A1}" type="presParOf" srcId="{DDB6119B-3112-4EBC-A306-D1F389B7D393}" destId="{E5C73F2A-304F-43B2-A06D-72B7BC719F59}" srcOrd="3" destOrd="0" presId="urn:microsoft.com/office/officeart/2005/8/layout/hProcess6"/>
    <dgm:cxn modelId="{F15C79BC-8DB4-45E7-BECF-09EFCDB8B01B}" type="presParOf" srcId="{DDB6119B-3112-4EBC-A306-D1F389B7D393}" destId="{A566C9EE-561E-41D3-A7BA-20E5612829A6}" srcOrd="4" destOrd="0" presId="urn:microsoft.com/office/officeart/2005/8/layout/hProcess6"/>
    <dgm:cxn modelId="{5A7FC7C7-7351-46B0-AEB8-3B852E37297A}" type="presParOf" srcId="{A566C9EE-561E-41D3-A7BA-20E5612829A6}" destId="{E3E5804D-47A1-42CA-8E8C-287CE82A18E7}" srcOrd="0" destOrd="0" presId="urn:microsoft.com/office/officeart/2005/8/layout/hProcess6"/>
    <dgm:cxn modelId="{67B22888-4EE3-4196-BC4A-8EEE29B22621}" type="presParOf" srcId="{A566C9EE-561E-41D3-A7BA-20E5612829A6}" destId="{0DCB0AD7-0D3A-4E1A-888A-E4A0372850EA}" srcOrd="1" destOrd="0" presId="urn:microsoft.com/office/officeart/2005/8/layout/hProcess6"/>
    <dgm:cxn modelId="{DD5344AC-D2BC-4F62-8F30-0544E63E72FB}" type="presParOf" srcId="{A566C9EE-561E-41D3-A7BA-20E5612829A6}" destId="{FF74E70F-85E4-48AE-A58C-ECB31EAF0C10}" srcOrd="2" destOrd="0" presId="urn:microsoft.com/office/officeart/2005/8/layout/hProcess6"/>
    <dgm:cxn modelId="{20E86242-6A42-46B4-A09E-3A16469443A5}" type="presParOf" srcId="{A566C9EE-561E-41D3-A7BA-20E5612829A6}" destId="{557B39B4-EEF8-4D9A-865E-785DA93FA4B5}" srcOrd="3" destOrd="0" presId="urn:microsoft.com/office/officeart/2005/8/layout/hProcess6"/>
    <dgm:cxn modelId="{4F3DD504-9329-4126-BA43-AB863357FAEB}" type="presParOf" srcId="{DDB6119B-3112-4EBC-A306-D1F389B7D393}" destId="{BA634315-F294-4063-AA25-7B1FBD66A2A5}" srcOrd="5" destOrd="0" presId="urn:microsoft.com/office/officeart/2005/8/layout/hProcess6"/>
    <dgm:cxn modelId="{0F751D50-CC0F-4629-8B64-E3F6762DE6A1}" type="presParOf" srcId="{DDB6119B-3112-4EBC-A306-D1F389B7D393}" destId="{184F8AB5-B02C-4D1B-8770-C52F50585E82}" srcOrd="6" destOrd="0" presId="urn:microsoft.com/office/officeart/2005/8/layout/hProcess6"/>
    <dgm:cxn modelId="{0477AA33-6EE5-454A-9707-915CB3D9CF0B}" type="presParOf" srcId="{184F8AB5-B02C-4D1B-8770-C52F50585E82}" destId="{45A5CC39-55D8-43C6-A326-9F28E5636E6C}" srcOrd="0" destOrd="0" presId="urn:microsoft.com/office/officeart/2005/8/layout/hProcess6"/>
    <dgm:cxn modelId="{5CAB8ED0-3036-414F-B6E2-6B51625E26A0}" type="presParOf" srcId="{184F8AB5-B02C-4D1B-8770-C52F50585E82}" destId="{8309E040-D458-4915-819E-941A615E6058}" srcOrd="1" destOrd="0" presId="urn:microsoft.com/office/officeart/2005/8/layout/hProcess6"/>
    <dgm:cxn modelId="{2436DD48-CE39-4FF0-9BB1-53502ADE466B}" type="presParOf" srcId="{184F8AB5-B02C-4D1B-8770-C52F50585E82}" destId="{E3CD8E67-5197-449A-8323-610418BDACE7}" srcOrd="2" destOrd="0" presId="urn:microsoft.com/office/officeart/2005/8/layout/hProcess6"/>
    <dgm:cxn modelId="{59DB0217-0378-4009-9765-7E7B9DF4222C}" type="presParOf" srcId="{184F8AB5-B02C-4D1B-8770-C52F50585E82}" destId="{C166317E-7910-451C-8A0B-5478ED3A35FB}"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A9694-23F0-49EE-AD61-D2F5F00B9A82}">
      <dsp:nvSpPr>
        <dsp:cNvPr id="0" name=""/>
        <dsp:cNvSpPr/>
      </dsp:nvSpPr>
      <dsp:spPr>
        <a:xfrm>
          <a:off x="0" y="0"/>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751BD2-1C07-4DB0-A186-DD610F6E0E14}">
      <dsp:nvSpPr>
        <dsp:cNvPr id="0" name=""/>
        <dsp:cNvSpPr/>
      </dsp:nvSpPr>
      <dsp:spPr>
        <a:xfrm>
          <a:off x="723094" y="2706205"/>
          <a:ext cx="140208" cy="140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E13538-7DB5-4496-97EF-34CAFE397868}">
      <dsp:nvSpPr>
        <dsp:cNvPr id="0" name=""/>
        <dsp:cNvSpPr/>
      </dsp:nvSpPr>
      <dsp:spPr>
        <a:xfrm>
          <a:off x="469748" y="3055294"/>
          <a:ext cx="1042416" cy="90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lvl="0" algn="l" defTabSz="711200">
            <a:lnSpc>
              <a:spcPct val="90000"/>
            </a:lnSpc>
            <a:spcBef>
              <a:spcPct val="0"/>
            </a:spcBef>
            <a:spcAft>
              <a:spcPct val="35000"/>
            </a:spcAft>
          </a:pPr>
          <a:r>
            <a:rPr lang="sl-SI" sz="1600" kern="1200" dirty="0" smtClean="0"/>
            <a:t>IT postane strateški pomočnik podjetja</a:t>
          </a:r>
          <a:endParaRPr lang="sl-SI" sz="1600" kern="1200" dirty="0"/>
        </a:p>
      </dsp:txBody>
      <dsp:txXfrm>
        <a:off x="469748" y="3055294"/>
        <a:ext cx="1042416" cy="906780"/>
      </dsp:txXfrm>
    </dsp:sp>
    <dsp:sp modelId="{F7FE3651-B691-4C58-AA56-D3093E004B67}">
      <dsp:nvSpPr>
        <dsp:cNvPr id="0" name=""/>
        <dsp:cNvSpPr/>
      </dsp:nvSpPr>
      <dsp:spPr>
        <a:xfrm>
          <a:off x="1843257" y="1842111"/>
          <a:ext cx="243840" cy="2438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A1F8E-5B64-4EE3-9C23-4F18CD22712B}">
      <dsp:nvSpPr>
        <dsp:cNvPr id="0" name=""/>
        <dsp:cNvSpPr/>
      </dsp:nvSpPr>
      <dsp:spPr>
        <a:xfrm>
          <a:off x="1600155" y="2277252"/>
          <a:ext cx="1280160" cy="174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206" tIns="0" rIns="0" bIns="0" numCol="1" spcCol="1270" anchor="t" anchorCtr="0">
          <a:noAutofit/>
        </a:bodyPr>
        <a:lstStyle/>
        <a:p>
          <a:pPr lvl="0" algn="l" defTabSz="711200">
            <a:lnSpc>
              <a:spcPct val="90000"/>
            </a:lnSpc>
            <a:spcBef>
              <a:spcPct val="0"/>
            </a:spcBef>
            <a:spcAft>
              <a:spcPct val="35000"/>
            </a:spcAft>
          </a:pPr>
          <a:r>
            <a:rPr lang="sl-SI" sz="1600" kern="1200" dirty="0" smtClean="0"/>
            <a:t>Zbogom frustracije.</a:t>
          </a:r>
          <a:endParaRPr lang="sl-SI" sz="1600" kern="1200" dirty="0"/>
        </a:p>
      </dsp:txBody>
      <dsp:txXfrm>
        <a:off x="1600155" y="2277252"/>
        <a:ext cx="1280160" cy="1741170"/>
      </dsp:txXfrm>
    </dsp:sp>
    <dsp:sp modelId="{74DE1F9F-B11D-405A-BBF3-2C302127B1EE}">
      <dsp:nvSpPr>
        <dsp:cNvPr id="0" name=""/>
        <dsp:cNvSpPr/>
      </dsp:nvSpPr>
      <dsp:spPr>
        <a:xfrm>
          <a:off x="3238812" y="1194038"/>
          <a:ext cx="323088" cy="3230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91237-1152-48A1-9DB5-B36517F6F924}">
      <dsp:nvSpPr>
        <dsp:cNvPr id="0" name=""/>
        <dsp:cNvSpPr/>
      </dsp:nvSpPr>
      <dsp:spPr>
        <a:xfrm>
          <a:off x="2968310" y="1865552"/>
          <a:ext cx="1280160" cy="183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198" tIns="0" rIns="0" bIns="0" numCol="1" spcCol="1270" anchor="t" anchorCtr="0">
          <a:noAutofit/>
        </a:bodyPr>
        <a:lstStyle/>
        <a:p>
          <a:pPr lvl="0" algn="l" defTabSz="711200">
            <a:lnSpc>
              <a:spcPct val="90000"/>
            </a:lnSpc>
            <a:spcBef>
              <a:spcPct val="0"/>
            </a:spcBef>
            <a:spcAft>
              <a:spcPct val="35000"/>
            </a:spcAft>
          </a:pPr>
          <a:r>
            <a:rPr lang="sl-SI" sz="1600" kern="1200" dirty="0" smtClean="0"/>
            <a:t>Identifikacija področij, kjer lahko IT proaktivno pomaga pri poslovanju.</a:t>
          </a:r>
          <a:endParaRPr lang="sl-SI" sz="1600" kern="1200" dirty="0"/>
        </a:p>
      </dsp:txBody>
      <dsp:txXfrm>
        <a:off x="2968310" y="1865552"/>
        <a:ext cx="1280160" cy="1832192"/>
      </dsp:txXfrm>
    </dsp:sp>
    <dsp:sp modelId="{3846A2E7-2BBE-4FB3-A86C-80B6A764C4A1}">
      <dsp:nvSpPr>
        <dsp:cNvPr id="0" name=""/>
        <dsp:cNvSpPr/>
      </dsp:nvSpPr>
      <dsp:spPr>
        <a:xfrm>
          <a:off x="4627941" y="833229"/>
          <a:ext cx="432816" cy="4328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124FC-D446-441B-84EC-2899A43AC5BC}">
      <dsp:nvSpPr>
        <dsp:cNvPr id="0" name=""/>
        <dsp:cNvSpPr/>
      </dsp:nvSpPr>
      <dsp:spPr>
        <a:xfrm>
          <a:off x="4320476" y="1559165"/>
          <a:ext cx="1280160" cy="223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340" tIns="0" rIns="0" bIns="0" numCol="1" spcCol="1270" anchor="t" anchorCtr="0">
          <a:noAutofit/>
        </a:bodyPr>
        <a:lstStyle/>
        <a:p>
          <a:pPr lvl="0" algn="l" defTabSz="711200">
            <a:lnSpc>
              <a:spcPct val="90000"/>
            </a:lnSpc>
            <a:spcBef>
              <a:spcPct val="0"/>
            </a:spcBef>
            <a:spcAft>
              <a:spcPct val="35000"/>
            </a:spcAft>
          </a:pPr>
          <a:r>
            <a:rPr lang="sl-SI" sz="1600" kern="1200" dirty="0" smtClean="0"/>
            <a:t>Projekti, katere zasnuje in izvede IT oddelek.</a:t>
          </a:r>
        </a:p>
      </dsp:txBody>
      <dsp:txXfrm>
        <a:off x="4320476" y="1559165"/>
        <a:ext cx="1280160" cy="2234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FBE75-B1E3-4FD9-A99E-33FDF6CFD2C6}">
      <dsp:nvSpPr>
        <dsp:cNvPr id="0" name=""/>
        <dsp:cNvSpPr/>
      </dsp:nvSpPr>
      <dsp:spPr>
        <a:xfrm>
          <a:off x="427345" y="567571"/>
          <a:ext cx="1691794" cy="147884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sl-SI" sz="1900" kern="1200" dirty="0" smtClean="0"/>
            <a:t>107</a:t>
          </a:r>
          <a:endParaRPr lang="sl-SI" sz="1900" kern="1200" dirty="0"/>
        </a:p>
        <a:p>
          <a:pPr marL="171450" lvl="1" indent="-171450" algn="l" defTabSz="844550">
            <a:lnSpc>
              <a:spcPct val="90000"/>
            </a:lnSpc>
            <a:spcBef>
              <a:spcPct val="0"/>
            </a:spcBef>
            <a:spcAft>
              <a:spcPct val="15000"/>
            </a:spcAft>
            <a:buChar char="••"/>
          </a:pPr>
          <a:r>
            <a:rPr lang="sl-SI" sz="1900" kern="1200" dirty="0" smtClean="0"/>
            <a:t>100%</a:t>
          </a:r>
          <a:endParaRPr lang="sl-SI" sz="1900" kern="1200" dirty="0"/>
        </a:p>
      </dsp:txBody>
      <dsp:txXfrm>
        <a:off x="850293" y="789397"/>
        <a:ext cx="824749" cy="1035189"/>
      </dsp:txXfrm>
    </dsp:sp>
    <dsp:sp modelId="{86B0F10A-BF6D-495D-A74D-15A85987FD75}">
      <dsp:nvSpPr>
        <dsp:cNvPr id="0" name=""/>
        <dsp:cNvSpPr/>
      </dsp:nvSpPr>
      <dsp:spPr>
        <a:xfrm>
          <a:off x="4396" y="884043"/>
          <a:ext cx="845897" cy="8458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l-SI" sz="1400" kern="1200" dirty="0" err="1" smtClean="0"/>
            <a:t>Prilož-nosti</a:t>
          </a:r>
          <a:endParaRPr lang="sl-SI" sz="1000" kern="1200" dirty="0"/>
        </a:p>
      </dsp:txBody>
      <dsp:txXfrm>
        <a:off x="128275" y="1007922"/>
        <a:ext cx="598139" cy="598139"/>
      </dsp:txXfrm>
    </dsp:sp>
    <dsp:sp modelId="{0E745D09-F34A-4573-8EA9-3F6A48FFDE2D}">
      <dsp:nvSpPr>
        <dsp:cNvPr id="0" name=""/>
        <dsp:cNvSpPr/>
      </dsp:nvSpPr>
      <dsp:spPr>
        <a:xfrm>
          <a:off x="2647825" y="567571"/>
          <a:ext cx="1691794" cy="147884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sl-SI" sz="1900" kern="1200" dirty="0" smtClean="0"/>
            <a:t>64</a:t>
          </a:r>
          <a:endParaRPr lang="sl-SI" sz="1900" kern="1200" dirty="0"/>
        </a:p>
        <a:p>
          <a:pPr marL="171450" lvl="1" indent="-171450" algn="l" defTabSz="844550">
            <a:lnSpc>
              <a:spcPct val="90000"/>
            </a:lnSpc>
            <a:spcBef>
              <a:spcPct val="0"/>
            </a:spcBef>
            <a:spcAft>
              <a:spcPct val="15000"/>
            </a:spcAft>
            <a:buChar char="••"/>
          </a:pPr>
          <a:r>
            <a:rPr lang="sl-SI" sz="1900" kern="1200" dirty="0" smtClean="0"/>
            <a:t>60%</a:t>
          </a:r>
          <a:endParaRPr lang="sl-SI" sz="1900" kern="1200" dirty="0"/>
        </a:p>
      </dsp:txBody>
      <dsp:txXfrm>
        <a:off x="3070773" y="789397"/>
        <a:ext cx="824749" cy="1035189"/>
      </dsp:txXfrm>
    </dsp:sp>
    <dsp:sp modelId="{E7D903F4-5A20-4297-B300-C443F3FBF4C9}">
      <dsp:nvSpPr>
        <dsp:cNvPr id="0" name=""/>
        <dsp:cNvSpPr/>
      </dsp:nvSpPr>
      <dsp:spPr>
        <a:xfrm>
          <a:off x="2224876" y="884043"/>
          <a:ext cx="845897" cy="8458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l-SI" sz="1400" kern="1200" dirty="0" err="1" smtClean="0"/>
            <a:t>Prezen-tacija</a:t>
          </a:r>
          <a:endParaRPr lang="sl-SI" sz="800" kern="1200" dirty="0"/>
        </a:p>
      </dsp:txBody>
      <dsp:txXfrm>
        <a:off x="2348755" y="1007922"/>
        <a:ext cx="598139" cy="598139"/>
      </dsp:txXfrm>
    </dsp:sp>
    <dsp:sp modelId="{0DCB0AD7-0D3A-4E1A-888A-E4A0372850EA}">
      <dsp:nvSpPr>
        <dsp:cNvPr id="0" name=""/>
        <dsp:cNvSpPr/>
      </dsp:nvSpPr>
      <dsp:spPr>
        <a:xfrm>
          <a:off x="4868305" y="567571"/>
          <a:ext cx="1691794" cy="147884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sl-SI" sz="1900" kern="1200" dirty="0" smtClean="0"/>
            <a:t>46</a:t>
          </a:r>
          <a:endParaRPr lang="sl-SI" sz="1900" kern="1200" dirty="0"/>
        </a:p>
        <a:p>
          <a:pPr marL="171450" lvl="1" indent="-171450" algn="l" defTabSz="844550">
            <a:lnSpc>
              <a:spcPct val="90000"/>
            </a:lnSpc>
            <a:spcBef>
              <a:spcPct val="0"/>
            </a:spcBef>
            <a:spcAft>
              <a:spcPct val="15000"/>
            </a:spcAft>
            <a:buChar char="••"/>
          </a:pPr>
          <a:r>
            <a:rPr lang="sl-SI" sz="1900" kern="1200" dirty="0" smtClean="0"/>
            <a:t>43%</a:t>
          </a:r>
          <a:endParaRPr lang="sl-SI" sz="1900" kern="1200" dirty="0"/>
        </a:p>
      </dsp:txBody>
      <dsp:txXfrm>
        <a:off x="5291253" y="789397"/>
        <a:ext cx="824749" cy="1035189"/>
      </dsp:txXfrm>
    </dsp:sp>
    <dsp:sp modelId="{557B39B4-EEF8-4D9A-865E-785DA93FA4B5}">
      <dsp:nvSpPr>
        <dsp:cNvPr id="0" name=""/>
        <dsp:cNvSpPr/>
      </dsp:nvSpPr>
      <dsp:spPr>
        <a:xfrm>
          <a:off x="4445356" y="884043"/>
          <a:ext cx="845897" cy="8458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l-SI" sz="1800" kern="1200" dirty="0" smtClean="0"/>
            <a:t>Cena</a:t>
          </a:r>
          <a:endParaRPr lang="sl-SI" sz="1800" kern="1200" dirty="0"/>
        </a:p>
      </dsp:txBody>
      <dsp:txXfrm>
        <a:off x="4569235" y="1007922"/>
        <a:ext cx="598139" cy="598139"/>
      </dsp:txXfrm>
    </dsp:sp>
    <dsp:sp modelId="{8309E040-D458-4915-819E-941A615E6058}">
      <dsp:nvSpPr>
        <dsp:cNvPr id="0" name=""/>
        <dsp:cNvSpPr/>
      </dsp:nvSpPr>
      <dsp:spPr>
        <a:xfrm>
          <a:off x="7088785" y="567571"/>
          <a:ext cx="1691794" cy="147884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sl-SI" sz="1900" kern="1200" dirty="0" smtClean="0"/>
            <a:t>40</a:t>
          </a:r>
          <a:endParaRPr lang="sl-SI" sz="1900" kern="1200" dirty="0"/>
        </a:p>
        <a:p>
          <a:pPr marL="171450" lvl="1" indent="-171450" algn="l" defTabSz="844550">
            <a:lnSpc>
              <a:spcPct val="90000"/>
            </a:lnSpc>
            <a:spcBef>
              <a:spcPct val="0"/>
            </a:spcBef>
            <a:spcAft>
              <a:spcPct val="15000"/>
            </a:spcAft>
            <a:buChar char="••"/>
          </a:pPr>
          <a:r>
            <a:rPr lang="sl-SI" sz="1900" kern="1200" dirty="0" smtClean="0"/>
            <a:t>37%</a:t>
          </a:r>
          <a:endParaRPr lang="sl-SI" sz="1900" kern="1200" dirty="0"/>
        </a:p>
      </dsp:txBody>
      <dsp:txXfrm>
        <a:off x="7511733" y="789397"/>
        <a:ext cx="824749" cy="1035189"/>
      </dsp:txXfrm>
    </dsp:sp>
    <dsp:sp modelId="{C166317E-7910-451C-8A0B-5478ED3A35FB}">
      <dsp:nvSpPr>
        <dsp:cNvPr id="0" name=""/>
        <dsp:cNvSpPr/>
      </dsp:nvSpPr>
      <dsp:spPr>
        <a:xfrm>
          <a:off x="6665836" y="884043"/>
          <a:ext cx="845897" cy="8458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l-SI" sz="1800" kern="1200" dirty="0" smtClean="0"/>
            <a:t>Zaprti posli</a:t>
          </a:r>
          <a:endParaRPr lang="sl-SI" sz="1800" kern="1200" dirty="0"/>
        </a:p>
      </dsp:txBody>
      <dsp:txXfrm>
        <a:off x="6789715" y="1007922"/>
        <a:ext cx="598139" cy="59813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081394-1403-4CA3-9A4F-813208396172}" type="datetimeFigureOut">
              <a:rPr lang="sl-SI" smtClean="0"/>
              <a:t>26.11.2014</a:t>
            </a:fld>
            <a:endParaRPr lang="sl-S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384B6-3748-4FD5-AF1B-C77AC18D9654}" type="slidenum">
              <a:rPr lang="sl-SI" smtClean="0"/>
              <a:t>‹#›</a:t>
            </a:fld>
            <a:endParaRPr lang="sl-SI"/>
          </a:p>
        </p:txBody>
      </p:sp>
    </p:spTree>
    <p:extLst>
      <p:ext uri="{BB962C8B-B14F-4D97-AF65-F5344CB8AC3E}">
        <p14:creationId xmlns:p14="http://schemas.microsoft.com/office/powerpoint/2010/main" val="248540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A76384B6-3748-4FD5-AF1B-C77AC18D9654}" type="slidenum">
              <a:rPr lang="sl-SI" smtClean="0"/>
              <a:t>1</a:t>
            </a:fld>
            <a:endParaRPr lang="sl-SI"/>
          </a:p>
        </p:txBody>
      </p:sp>
    </p:spTree>
    <p:extLst>
      <p:ext uri="{BB962C8B-B14F-4D97-AF65-F5344CB8AC3E}">
        <p14:creationId xmlns:p14="http://schemas.microsoft.com/office/powerpoint/2010/main" val="410698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Izziv</a:t>
            </a:r>
            <a:r>
              <a:rPr lang="sl-SI" baseline="0" dirty="0" smtClean="0"/>
              <a:t> na katerega pri poslovni inteligenci </a:t>
            </a:r>
            <a:r>
              <a:rPr lang="sl-SI" baseline="0" dirty="0" err="1" smtClean="0"/>
              <a:t>ponavadi</a:t>
            </a:r>
            <a:r>
              <a:rPr lang="sl-SI" baseline="0" dirty="0" smtClean="0"/>
              <a:t> naletimo je, da ne prikažemo ničesar novega. Ničesar, kar ne bi dobri managerji vedeli že po lastnem občutku. Zato je potrebno pri pripravi KPI kazalnikov potrebno nekaj inovativnosti. Prikaz o spremembah verjetnosti izvršitve posla v primerjavi s prejšnjim mesecem je že en izmed takšnih kazalnikov.</a:t>
            </a:r>
          </a:p>
          <a:p>
            <a:endParaRPr lang="sl-SI" baseline="0" dirty="0" smtClean="0"/>
          </a:p>
          <a:p>
            <a:r>
              <a:rPr lang="sl-SI" baseline="0" dirty="0" smtClean="0"/>
              <a:t>Izplen iz prodajnega lijaka pa je tipična „prvina“ orodij za poslovno inteligenco. V </a:t>
            </a:r>
            <a:r>
              <a:rPr lang="sl-SI" baseline="0" dirty="0" err="1" smtClean="0"/>
              <a:t>Splunku</a:t>
            </a:r>
            <a:r>
              <a:rPr lang="sl-SI" baseline="0" dirty="0" smtClean="0"/>
              <a:t> lahko takšen prikaz izdelamo v nekaj minutah za tem, ko smo zajeli podatke.</a:t>
            </a:r>
            <a:endParaRPr lang="sl-SI" dirty="0"/>
          </a:p>
        </p:txBody>
      </p:sp>
      <p:sp>
        <p:nvSpPr>
          <p:cNvPr id="4" name="Slide Number Placeholder 3"/>
          <p:cNvSpPr>
            <a:spLocks noGrp="1"/>
          </p:cNvSpPr>
          <p:nvPr>
            <p:ph type="sldNum" sz="quarter" idx="10"/>
          </p:nvPr>
        </p:nvSpPr>
        <p:spPr/>
        <p:txBody>
          <a:bodyPr/>
          <a:lstStyle/>
          <a:p>
            <a:fld id="{A76384B6-3748-4FD5-AF1B-C77AC18D9654}" type="slidenum">
              <a:rPr lang="sl-SI" smtClean="0"/>
              <a:t>14</a:t>
            </a:fld>
            <a:endParaRPr lang="sl-SI"/>
          </a:p>
        </p:txBody>
      </p:sp>
    </p:spTree>
    <p:extLst>
      <p:ext uri="{BB962C8B-B14F-4D97-AF65-F5344CB8AC3E}">
        <p14:creationId xmlns:p14="http://schemas.microsoft.com/office/powerpoint/2010/main" val="294876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MIKROCOP</a:t>
            </a:r>
            <a:r>
              <a:rPr lang="sl-SI" baseline="0" dirty="0" smtClean="0"/>
              <a:t> ZGODBA:</a:t>
            </a:r>
          </a:p>
          <a:p>
            <a:pPr marL="171450" indent="-171450">
              <a:buFontTx/>
              <a:buChar char="-"/>
            </a:pPr>
            <a:r>
              <a:rPr lang="sl-SI" baseline="0" dirty="0" smtClean="0"/>
              <a:t>Začeli kot </a:t>
            </a:r>
            <a:r>
              <a:rPr lang="sl-SI" baseline="0" dirty="0" err="1" smtClean="0"/>
              <a:t>siem</a:t>
            </a:r>
            <a:r>
              <a:rPr lang="sl-SI" baseline="0" dirty="0" smtClean="0"/>
              <a:t>, ampak stvar prerasla  v veliko več. Sedaj imajo dostop do njih tudi razvijalci. Obveščanje o napakah v kritičnih servisih…</a:t>
            </a:r>
          </a:p>
          <a:p>
            <a:pPr marL="171450" indent="-171450">
              <a:buFontTx/>
              <a:buChar char="-"/>
            </a:pPr>
            <a:endParaRPr lang="sl-SI" baseline="0" dirty="0" smtClean="0"/>
          </a:p>
          <a:p>
            <a:pPr marL="0" indent="0">
              <a:buFontTx/>
              <a:buNone/>
            </a:pPr>
            <a:endParaRPr lang="sl-SI" baseline="0" dirty="0" smtClean="0"/>
          </a:p>
          <a:p>
            <a:pPr marL="0" indent="0">
              <a:buFontTx/>
              <a:buNone/>
            </a:pPr>
            <a:r>
              <a:rPr lang="sl-SI" baseline="0" dirty="0" smtClean="0"/>
              <a:t>ZGODBA LUMO</a:t>
            </a:r>
          </a:p>
          <a:p>
            <a:pPr marL="0" indent="0">
              <a:buFontTx/>
              <a:buNone/>
            </a:pPr>
            <a:r>
              <a:rPr lang="sl-SI" baseline="0" dirty="0" smtClean="0"/>
              <a:t>- Avstralski lastnik večjega števila elektrarn. Spremljajo državne potrebe po električni energiji, ki so napovedane s strani AEMO in nato s pomočjo </a:t>
            </a:r>
            <a:r>
              <a:rPr lang="sl-SI" baseline="0" dirty="0" err="1" smtClean="0"/>
              <a:t>Splunka</a:t>
            </a:r>
            <a:r>
              <a:rPr lang="sl-SI" baseline="0" dirty="0" smtClean="0"/>
              <a:t> avtomatsko upravljajo s proizvodnjo elektrike v elektrarnah. Tako so postali maksimalno odzivni na </a:t>
            </a:r>
            <a:r>
              <a:rPr lang="sl-SI" baseline="0" dirty="0" err="1" smtClean="0"/>
              <a:t>fluktacije</a:t>
            </a:r>
            <a:r>
              <a:rPr lang="sl-SI" baseline="0" dirty="0" smtClean="0"/>
              <a:t> na trgu. Seveda pa imajo hkrati še preglede nad stanjem. VIRI: SCADA, FTP/HTTP.</a:t>
            </a:r>
          </a:p>
          <a:p>
            <a:pPr marL="171450" indent="-171450">
              <a:buFontTx/>
              <a:buChar char="-"/>
            </a:pPr>
            <a:endParaRPr lang="sl-SI" dirty="0" smtClean="0"/>
          </a:p>
          <a:p>
            <a:pPr marL="0" indent="0">
              <a:buFontTx/>
              <a:buNone/>
            </a:pPr>
            <a:r>
              <a:rPr lang="sl-SI" dirty="0" smtClean="0"/>
              <a:t>NEMČIJA:</a:t>
            </a:r>
          </a:p>
          <a:p>
            <a:pPr marL="0" indent="0">
              <a:buFontTx/>
              <a:buNone/>
            </a:pPr>
            <a:r>
              <a:rPr lang="sl-SI" dirty="0" smtClean="0"/>
              <a:t>MAIL.DE</a:t>
            </a:r>
            <a:r>
              <a:rPr lang="sl-SI" baseline="0" dirty="0" smtClean="0"/>
              <a:t> en izmed večjih ponudnikov maila. Uporabljajo za </a:t>
            </a:r>
            <a:r>
              <a:rPr lang="sl-SI" baseline="0" dirty="0" err="1" smtClean="0"/>
              <a:t>troubleshooting</a:t>
            </a:r>
            <a:r>
              <a:rPr lang="sl-SI" baseline="0" dirty="0" smtClean="0"/>
              <a:t> v </a:t>
            </a:r>
            <a:r>
              <a:rPr lang="sl-SI" baseline="0" dirty="0" err="1" smtClean="0"/>
              <a:t>support</a:t>
            </a:r>
            <a:r>
              <a:rPr lang="sl-SI" baseline="0" dirty="0" smtClean="0"/>
              <a:t> </a:t>
            </a:r>
            <a:r>
              <a:rPr lang="sl-SI" baseline="0" dirty="0" err="1" smtClean="0"/>
              <a:t>call</a:t>
            </a:r>
            <a:r>
              <a:rPr lang="sl-SI" baseline="0" dirty="0" smtClean="0"/>
              <a:t> centru + za analizo marketinških </a:t>
            </a:r>
            <a:r>
              <a:rPr lang="sl-SI" baseline="0" dirty="0" err="1" smtClean="0"/>
              <a:t>kampanij</a:t>
            </a:r>
            <a:r>
              <a:rPr lang="sl-SI" baseline="0" dirty="0" smtClean="0"/>
              <a:t> in analizo vedenja strank.</a:t>
            </a:r>
          </a:p>
        </p:txBody>
      </p:sp>
      <p:sp>
        <p:nvSpPr>
          <p:cNvPr id="4" name="Slide Number Placeholder 3"/>
          <p:cNvSpPr>
            <a:spLocks noGrp="1"/>
          </p:cNvSpPr>
          <p:nvPr>
            <p:ph type="sldNum" sz="quarter" idx="10"/>
          </p:nvPr>
        </p:nvSpPr>
        <p:spPr/>
        <p:txBody>
          <a:bodyPr/>
          <a:lstStyle/>
          <a:p>
            <a:fld id="{A76384B6-3748-4FD5-AF1B-C77AC18D9654}" type="slidenum">
              <a:rPr lang="sl-SI" smtClean="0"/>
              <a:t>15</a:t>
            </a:fld>
            <a:endParaRPr lang="sl-SI"/>
          </a:p>
        </p:txBody>
      </p:sp>
    </p:spTree>
    <p:extLst>
      <p:ext uri="{BB962C8B-B14F-4D97-AF65-F5344CB8AC3E}">
        <p14:creationId xmlns:p14="http://schemas.microsoft.com/office/powerpoint/2010/main" val="232356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A76384B6-3748-4FD5-AF1B-C77AC18D9654}" type="slidenum">
              <a:rPr lang="sl-SI" smtClean="0"/>
              <a:t>16</a:t>
            </a:fld>
            <a:endParaRPr lang="sl-SI"/>
          </a:p>
        </p:txBody>
      </p:sp>
    </p:spTree>
    <p:extLst>
      <p:ext uri="{BB962C8B-B14F-4D97-AF65-F5344CB8AC3E}">
        <p14:creationId xmlns:p14="http://schemas.microsoft.com/office/powerpoint/2010/main" val="239118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baseline="0" dirty="0" smtClean="0"/>
          </a:p>
        </p:txBody>
      </p:sp>
      <p:sp>
        <p:nvSpPr>
          <p:cNvPr id="4" name="Slide Number Placeholder 3"/>
          <p:cNvSpPr>
            <a:spLocks noGrp="1"/>
          </p:cNvSpPr>
          <p:nvPr>
            <p:ph type="sldNum" sz="quarter" idx="10"/>
          </p:nvPr>
        </p:nvSpPr>
        <p:spPr/>
        <p:txBody>
          <a:bodyPr/>
          <a:lstStyle/>
          <a:p>
            <a:fld id="{A76384B6-3748-4FD5-AF1B-C77AC18D9654}" type="slidenum">
              <a:rPr lang="sl-SI" smtClean="0"/>
              <a:t>2</a:t>
            </a:fld>
            <a:endParaRPr lang="sl-SI"/>
          </a:p>
        </p:txBody>
      </p:sp>
    </p:spTree>
    <p:extLst>
      <p:ext uri="{BB962C8B-B14F-4D97-AF65-F5344CB8AC3E}">
        <p14:creationId xmlns:p14="http://schemas.microsoft.com/office/powerpoint/2010/main" val="352687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KJER UMIRAJO DOBRE</a:t>
            </a:r>
            <a:r>
              <a:rPr lang="sl-SI" baseline="0" dirty="0" smtClean="0"/>
              <a:t> IDEJE:</a:t>
            </a:r>
          </a:p>
          <a:p>
            <a:r>
              <a:rPr lang="sl-SI" baseline="0" dirty="0" smtClean="0"/>
              <a:t>Vodstvo podjetja ima vizijo, katero nato „proda“ ne tehničnem delu kolektiva. Ti spišejo pogostokrat nepopolne specifikacije in to predajo IT oddelku za izvedbo. Takšni projekti so zaradi nepopolnih specifikacij daljši, saj je več </a:t>
            </a:r>
            <a:r>
              <a:rPr lang="sl-SI" baseline="0" dirty="0" err="1" smtClean="0"/>
              <a:t>ping-ponga</a:t>
            </a:r>
            <a:r>
              <a:rPr lang="sl-SI" baseline="0" dirty="0" smtClean="0"/>
              <a:t>. Posledično IT oddelek postane neučinkovit, saj ga pesti veliko število projektov, katerih še iz preteklosti zaradi podobnih razlogov ni bilo možno izpeljati. In IT oddelek potem postane krivec zato, da projekt zamuja.</a:t>
            </a:r>
          </a:p>
          <a:p>
            <a:r>
              <a:rPr lang="sl-SI" baseline="0" dirty="0" smtClean="0"/>
              <a:t>Gre za dnevno bitko z zahtevami in izpolnjevanjem le-teh v realnem času. Posledica takšnega tempa je, da si IT oddelek ne uspe vzeti časa in globje razmisliti o poslovnih procesih ter kje lahko pomaga pri delovanju podjetja. Na dolgi rok to prinese takšno sliko: poslovni uporabniki vidijo IT oddelek kot lene </a:t>
            </a:r>
            <a:r>
              <a:rPr lang="sl-SI" baseline="0" dirty="0" err="1" smtClean="0"/>
              <a:t>codemonkeye</a:t>
            </a:r>
            <a:r>
              <a:rPr lang="sl-SI" baseline="0" dirty="0" smtClean="0"/>
              <a:t>, le-ti pa poslovni oddelek kot </a:t>
            </a:r>
          </a:p>
          <a:p>
            <a:r>
              <a:rPr lang="sl-SI" baseline="0" dirty="0" err="1" smtClean="0"/>
              <a:t>Legacy</a:t>
            </a:r>
            <a:r>
              <a:rPr lang="sl-SI" baseline="0" dirty="0" smtClean="0"/>
              <a:t> poslovni sistemi, ki ne omogočajo nadgradenj, posledica znižanega </a:t>
            </a:r>
            <a:r>
              <a:rPr lang="sl-SI" baseline="0" dirty="0" err="1" smtClean="0"/>
              <a:t>budgeta</a:t>
            </a:r>
            <a:r>
              <a:rPr lang="sl-SI" baseline="0" dirty="0" smtClean="0"/>
              <a:t>, zato morajo sistemi še vedno teči na </a:t>
            </a:r>
            <a:r>
              <a:rPr lang="sl-SI" baseline="0" dirty="0" err="1" smtClean="0"/>
              <a:t>WinXP</a:t>
            </a:r>
            <a:r>
              <a:rPr lang="sl-SI" baseline="0" dirty="0" smtClean="0"/>
              <a:t>…</a:t>
            </a:r>
          </a:p>
        </p:txBody>
      </p:sp>
      <p:sp>
        <p:nvSpPr>
          <p:cNvPr id="4" name="Slide Number Placeholder 3"/>
          <p:cNvSpPr>
            <a:spLocks noGrp="1"/>
          </p:cNvSpPr>
          <p:nvPr>
            <p:ph type="sldNum" sz="quarter" idx="10"/>
          </p:nvPr>
        </p:nvSpPr>
        <p:spPr/>
        <p:txBody>
          <a:bodyPr/>
          <a:lstStyle/>
          <a:p>
            <a:fld id="{A76384B6-3748-4FD5-AF1B-C77AC18D9654}" type="slidenum">
              <a:rPr lang="sl-SI" smtClean="0"/>
              <a:t>3</a:t>
            </a:fld>
            <a:endParaRPr lang="sl-SI"/>
          </a:p>
        </p:txBody>
      </p:sp>
    </p:spTree>
    <p:extLst>
      <p:ext uri="{BB962C8B-B14F-4D97-AF65-F5344CB8AC3E}">
        <p14:creationId xmlns:p14="http://schemas.microsoft.com/office/powerpoint/2010/main" val="3969648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aseline="0" dirty="0" smtClean="0"/>
              <a:t>KJE JE MOJA PISARNA:</a:t>
            </a:r>
          </a:p>
          <a:p>
            <a:endParaRPr lang="sl-SI" baseline="0" dirty="0" smtClean="0"/>
          </a:p>
          <a:p>
            <a:r>
              <a:rPr lang="sl-SI" baseline="0" dirty="0" smtClean="0"/>
              <a:t>IT oddelek je del podjetja in ne sme biti zaprt tam nekje v kleti! </a:t>
            </a:r>
          </a:p>
          <a:p>
            <a:endParaRPr lang="sl-SI" baseline="0" dirty="0" smtClean="0"/>
          </a:p>
          <a:p>
            <a:r>
              <a:rPr lang="sl-SI" baseline="0" dirty="0" smtClean="0"/>
              <a:t>IT oddelek mora postati STRATEŠKI POMOČNIK podjetja, ki mu omogoča rast podjetja in ne da ga zavira. Koraki v to smer morajo biti storjeni z obeh strani – torej s strani IT oddelka, ki se mora prilagoditi in se vključiti v poslovanje in živeti s podjetjem.</a:t>
            </a:r>
          </a:p>
        </p:txBody>
      </p:sp>
      <p:sp>
        <p:nvSpPr>
          <p:cNvPr id="4" name="Slide Number Placeholder 3"/>
          <p:cNvSpPr>
            <a:spLocks noGrp="1"/>
          </p:cNvSpPr>
          <p:nvPr>
            <p:ph type="sldNum" sz="quarter" idx="10"/>
          </p:nvPr>
        </p:nvSpPr>
        <p:spPr/>
        <p:txBody>
          <a:bodyPr/>
          <a:lstStyle/>
          <a:p>
            <a:fld id="{A76384B6-3748-4FD5-AF1B-C77AC18D9654}" type="slidenum">
              <a:rPr lang="sl-SI" smtClean="0"/>
              <a:t>4</a:t>
            </a:fld>
            <a:endParaRPr lang="sl-SI"/>
          </a:p>
        </p:txBody>
      </p:sp>
    </p:spTree>
    <p:extLst>
      <p:ext uri="{BB962C8B-B14F-4D97-AF65-F5344CB8AC3E}">
        <p14:creationId xmlns:p14="http://schemas.microsoft.com/office/powerpoint/2010/main" val="198891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Pregledne</a:t>
            </a:r>
            <a:r>
              <a:rPr lang="sl-SI" baseline="0" dirty="0" smtClean="0"/>
              <a:t> plošče:</a:t>
            </a:r>
          </a:p>
          <a:p>
            <a:pPr marL="171450" lvl="0" indent="-171450">
              <a:buFont typeface="Arial" panose="020B0604020202020204" pitchFamily="34" charset="0"/>
              <a:buChar char="•"/>
            </a:pPr>
            <a:r>
              <a:rPr lang="sl-SI" sz="1200" kern="1200" dirty="0" smtClean="0">
                <a:solidFill>
                  <a:schemeClr val="tx1"/>
                </a:solidFill>
                <a:effectLst/>
                <a:latin typeface="+mn-lt"/>
                <a:ea typeface="+mn-ea"/>
                <a:cs typeface="+mn-cs"/>
              </a:rPr>
              <a:t>Obisk po spletnih straneh (čas in število obiskov)</a:t>
            </a:r>
          </a:p>
          <a:p>
            <a:pPr marL="171450" lvl="0" indent="-171450">
              <a:buFont typeface="Arial" panose="020B0604020202020204" pitchFamily="34" charset="0"/>
              <a:buChar char="•"/>
            </a:pPr>
            <a:r>
              <a:rPr lang="sl-SI" sz="1200" kern="1200" dirty="0" smtClean="0">
                <a:solidFill>
                  <a:schemeClr val="tx1"/>
                </a:solidFill>
                <a:effectLst/>
                <a:latin typeface="+mn-lt"/>
                <a:ea typeface="+mn-ea"/>
                <a:cs typeface="+mn-cs"/>
              </a:rPr>
              <a:t>Obisk po uporabnikih (čas, število obiskov, število različnih spletnih strani)</a:t>
            </a:r>
          </a:p>
          <a:p>
            <a:pPr marL="171450" lvl="0" indent="-171450">
              <a:buFont typeface="Arial" panose="020B0604020202020204" pitchFamily="34" charset="0"/>
              <a:buChar char="•"/>
            </a:pPr>
            <a:r>
              <a:rPr lang="sl-SI" sz="1200" kern="1200" dirty="0" smtClean="0">
                <a:solidFill>
                  <a:schemeClr val="tx1"/>
                </a:solidFill>
                <a:effectLst/>
                <a:latin typeface="+mn-lt"/>
                <a:ea typeface="+mn-ea"/>
                <a:cs typeface="+mn-cs"/>
              </a:rPr>
              <a:t>Obvestila uporabnikom (trendi, uporabniki z največ obvestili)</a:t>
            </a:r>
          </a:p>
        </p:txBody>
      </p:sp>
      <p:sp>
        <p:nvSpPr>
          <p:cNvPr id="4" name="Slide Number Placeholder 3"/>
          <p:cNvSpPr>
            <a:spLocks noGrp="1"/>
          </p:cNvSpPr>
          <p:nvPr>
            <p:ph type="sldNum" sz="quarter" idx="10"/>
          </p:nvPr>
        </p:nvSpPr>
        <p:spPr/>
        <p:txBody>
          <a:bodyPr/>
          <a:lstStyle/>
          <a:p>
            <a:fld id="{A76384B6-3748-4FD5-AF1B-C77AC18D9654}" type="slidenum">
              <a:rPr lang="sl-SI" smtClean="0"/>
              <a:t>7</a:t>
            </a:fld>
            <a:endParaRPr lang="sl-SI"/>
          </a:p>
        </p:txBody>
      </p:sp>
    </p:spTree>
    <p:extLst>
      <p:ext uri="{BB962C8B-B14F-4D97-AF65-F5344CB8AC3E}">
        <p14:creationId xmlns:p14="http://schemas.microsoft.com/office/powerpoint/2010/main" val="383652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STROJNI PODATKI: Če</a:t>
            </a:r>
            <a:r>
              <a:rPr lang="sl-SI" baseline="0" dirty="0" smtClean="0"/>
              <a:t> Splunk že imamo v hiši, zakaj ga ne bi uporabili za primere, katerih obstoječa orodja za poslovno inteligenco ne pokrijejo. </a:t>
            </a:r>
          </a:p>
          <a:p>
            <a:endParaRPr lang="sl-SI" baseline="0" dirty="0" smtClean="0"/>
          </a:p>
          <a:p>
            <a:r>
              <a:rPr lang="sl-SI" baseline="0" dirty="0" smtClean="0"/>
              <a:t>OSNOVNA BI REŠITEV: Če pa orodja za BI še nimamo, lahko s </a:t>
            </a:r>
            <a:r>
              <a:rPr lang="sl-SI" baseline="0" dirty="0" err="1" smtClean="0"/>
              <a:t>Splunkom</a:t>
            </a:r>
            <a:r>
              <a:rPr lang="sl-SI" baseline="0" dirty="0" smtClean="0"/>
              <a:t> izdelamo prikaze, ki vsebujejo ključne kazalnike poslovanja (KPI) </a:t>
            </a:r>
          </a:p>
          <a:p>
            <a:endParaRPr lang="sl-SI" baseline="0" dirty="0" smtClean="0"/>
          </a:p>
          <a:p>
            <a:r>
              <a:rPr lang="sl-SI" baseline="0" dirty="0" smtClean="0"/>
              <a:t>Ne zapravljamo časa za tehnologijo v kateri ni prihodnosti – Splunk je prihodnost, saj lahko reši veliko količino problemov ki nastanejo v podjetju.</a:t>
            </a:r>
            <a:endParaRPr lang="sl-SI" dirty="0"/>
          </a:p>
        </p:txBody>
      </p:sp>
      <p:sp>
        <p:nvSpPr>
          <p:cNvPr id="4" name="Slide Number Placeholder 3"/>
          <p:cNvSpPr>
            <a:spLocks noGrp="1"/>
          </p:cNvSpPr>
          <p:nvPr>
            <p:ph type="sldNum" sz="quarter" idx="10"/>
          </p:nvPr>
        </p:nvSpPr>
        <p:spPr/>
        <p:txBody>
          <a:bodyPr/>
          <a:lstStyle/>
          <a:p>
            <a:fld id="{A76384B6-3748-4FD5-AF1B-C77AC18D9654}" type="slidenum">
              <a:rPr lang="sl-SI" smtClean="0"/>
              <a:t>9</a:t>
            </a:fld>
            <a:endParaRPr lang="sl-SI"/>
          </a:p>
        </p:txBody>
      </p:sp>
    </p:spTree>
    <p:extLst>
      <p:ext uri="{BB962C8B-B14F-4D97-AF65-F5344CB8AC3E}">
        <p14:creationId xmlns:p14="http://schemas.microsoft.com/office/powerpoint/2010/main" val="357166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A76384B6-3748-4FD5-AF1B-C77AC18D9654}" type="slidenum">
              <a:rPr lang="sl-SI" smtClean="0"/>
              <a:t>10</a:t>
            </a:fld>
            <a:endParaRPr lang="sl-SI"/>
          </a:p>
        </p:txBody>
      </p:sp>
    </p:spTree>
    <p:extLst>
      <p:ext uri="{BB962C8B-B14F-4D97-AF65-F5344CB8AC3E}">
        <p14:creationId xmlns:p14="http://schemas.microsoft.com/office/powerpoint/2010/main" val="174174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Tole</a:t>
            </a:r>
            <a:r>
              <a:rPr lang="sl-SI" baseline="0" dirty="0" smtClean="0"/>
              <a:t> je prikaz </a:t>
            </a:r>
            <a:r>
              <a:rPr lang="sl-SI" baseline="0" dirty="0" err="1" smtClean="0"/>
              <a:t>magic</a:t>
            </a:r>
            <a:r>
              <a:rPr lang="sl-SI" baseline="0" dirty="0" smtClean="0"/>
              <a:t> </a:t>
            </a:r>
            <a:r>
              <a:rPr lang="sl-SI" baseline="0" dirty="0" err="1" smtClean="0"/>
              <a:t>quadranta</a:t>
            </a:r>
            <a:r>
              <a:rPr lang="sl-SI" baseline="0" dirty="0" smtClean="0"/>
              <a:t> za SIEM, kjer se Splunk </a:t>
            </a:r>
            <a:r>
              <a:rPr lang="sl-SI" baseline="0" dirty="0" err="1" smtClean="0"/>
              <a:t>pozicionira</a:t>
            </a:r>
            <a:r>
              <a:rPr lang="sl-SI" baseline="0" dirty="0" smtClean="0"/>
              <a:t> dokaj visoko v </a:t>
            </a:r>
            <a:r>
              <a:rPr lang="sl-SI" baseline="0" dirty="0" err="1" smtClean="0"/>
              <a:t>Leaders</a:t>
            </a:r>
            <a:r>
              <a:rPr lang="sl-SI" baseline="0" dirty="0" smtClean="0"/>
              <a:t> </a:t>
            </a:r>
            <a:r>
              <a:rPr lang="sl-SI" baseline="0" dirty="0" err="1" smtClean="0"/>
              <a:t>quadrantu</a:t>
            </a:r>
            <a:r>
              <a:rPr lang="sl-SI" baseline="0" dirty="0" smtClean="0"/>
              <a:t>. V podjetju smo se malo pogovarjali in odločili, da podoben prikaz naredimo za naše prodajne priložnosti.</a:t>
            </a:r>
            <a:endParaRPr lang="sl-SI" dirty="0"/>
          </a:p>
        </p:txBody>
      </p:sp>
      <p:sp>
        <p:nvSpPr>
          <p:cNvPr id="4" name="Slide Number Placeholder 3"/>
          <p:cNvSpPr>
            <a:spLocks noGrp="1"/>
          </p:cNvSpPr>
          <p:nvPr>
            <p:ph type="sldNum" sz="quarter" idx="10"/>
          </p:nvPr>
        </p:nvSpPr>
        <p:spPr/>
        <p:txBody>
          <a:bodyPr/>
          <a:lstStyle/>
          <a:p>
            <a:fld id="{A76384B6-3748-4FD5-AF1B-C77AC18D9654}" type="slidenum">
              <a:rPr lang="sl-SI" smtClean="0"/>
              <a:t>12</a:t>
            </a:fld>
            <a:endParaRPr lang="sl-SI"/>
          </a:p>
        </p:txBody>
      </p:sp>
    </p:spTree>
    <p:extLst>
      <p:ext uri="{BB962C8B-B14F-4D97-AF65-F5344CB8AC3E}">
        <p14:creationId xmlns:p14="http://schemas.microsoft.com/office/powerpoint/2010/main" val="151411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Prikaz prodajnih priložnosti po naše. </a:t>
            </a:r>
          </a:p>
          <a:p>
            <a:r>
              <a:rPr lang="sl-SI" dirty="0" smtClean="0"/>
              <a:t>(pojasnim kvadrante)</a:t>
            </a:r>
          </a:p>
          <a:p>
            <a:r>
              <a:rPr lang="sl-SI" dirty="0" smtClean="0"/>
              <a:t>Velikosti</a:t>
            </a:r>
            <a:r>
              <a:rPr lang="sl-SI" baseline="0" dirty="0" smtClean="0"/>
              <a:t> balonov so glede na velikost posla. </a:t>
            </a:r>
            <a:endParaRPr lang="sl-SI" dirty="0"/>
          </a:p>
        </p:txBody>
      </p:sp>
      <p:sp>
        <p:nvSpPr>
          <p:cNvPr id="4" name="Slide Number Placeholder 3"/>
          <p:cNvSpPr>
            <a:spLocks noGrp="1"/>
          </p:cNvSpPr>
          <p:nvPr>
            <p:ph type="sldNum" sz="quarter" idx="10"/>
          </p:nvPr>
        </p:nvSpPr>
        <p:spPr/>
        <p:txBody>
          <a:bodyPr/>
          <a:lstStyle/>
          <a:p>
            <a:fld id="{A76384B6-3748-4FD5-AF1B-C77AC18D9654}" type="slidenum">
              <a:rPr lang="sl-SI" smtClean="0"/>
              <a:t>13</a:t>
            </a:fld>
            <a:endParaRPr lang="sl-SI"/>
          </a:p>
        </p:txBody>
      </p:sp>
    </p:spTree>
    <p:extLst>
      <p:ext uri="{BB962C8B-B14F-4D97-AF65-F5344CB8AC3E}">
        <p14:creationId xmlns:p14="http://schemas.microsoft.com/office/powerpoint/2010/main" val="217517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2CE77009-F9C8-485B-852D-CC511AD742D2}" type="datetime1">
              <a:rPr lang="sl-SI" smtClean="0"/>
              <a:t>26.11.2014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64AE9E8-9E2C-4745-AE65-C1E630DB3797}" type="slidenum">
              <a:rPr lang="sl-SI" smtClean="0"/>
              <a:pPr/>
              <a:t>‹#›</a:t>
            </a:fld>
            <a:endParaRPr lang="sl-SI"/>
          </a:p>
        </p:txBody>
      </p:sp>
    </p:spTree>
    <p:extLst>
      <p:ext uri="{BB962C8B-B14F-4D97-AF65-F5344CB8AC3E}">
        <p14:creationId xmlns:p14="http://schemas.microsoft.com/office/powerpoint/2010/main" val="49585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E1B306D8-AFA2-4498-BFB4-BBAD43D6FBB1}" type="datetime1">
              <a:rPr lang="sl-SI" smtClean="0"/>
              <a:t>26.11.2014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64AE9E8-9E2C-4745-AE65-C1E630DB3797}" type="slidenum">
              <a:rPr lang="sl-SI" smtClean="0"/>
              <a:pPr/>
              <a:t>‹#›</a:t>
            </a:fld>
            <a:endParaRPr lang="sl-SI"/>
          </a:p>
        </p:txBody>
      </p:sp>
    </p:spTree>
    <p:extLst>
      <p:ext uri="{BB962C8B-B14F-4D97-AF65-F5344CB8AC3E}">
        <p14:creationId xmlns:p14="http://schemas.microsoft.com/office/powerpoint/2010/main" val="201486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6ED5023A-12F9-43CA-A8C2-420B38C96441}" type="datetime1">
              <a:rPr lang="sl-SI" smtClean="0"/>
              <a:t>26.11.2014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64AE9E8-9E2C-4745-AE65-C1E630DB3797}" type="slidenum">
              <a:rPr lang="sl-SI" smtClean="0"/>
              <a:pPr/>
              <a:t>‹#›</a:t>
            </a:fld>
            <a:endParaRPr lang="sl-SI"/>
          </a:p>
        </p:txBody>
      </p:sp>
    </p:spTree>
    <p:extLst>
      <p:ext uri="{BB962C8B-B14F-4D97-AF65-F5344CB8AC3E}">
        <p14:creationId xmlns:p14="http://schemas.microsoft.com/office/powerpoint/2010/main" val="37801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F16D3A23-0503-44BB-ABFD-D37D48291A23}" type="datetime1">
              <a:rPr lang="sl-SI" smtClean="0"/>
              <a:t>26.11.2014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64AE9E8-9E2C-4745-AE65-C1E630DB3797}" type="slidenum">
              <a:rPr lang="sl-SI" smtClean="0"/>
              <a:pPr/>
              <a:t>‹#›</a:t>
            </a:fld>
            <a:endParaRPr lang="sl-SI"/>
          </a:p>
        </p:txBody>
      </p:sp>
    </p:spTree>
    <p:extLst>
      <p:ext uri="{BB962C8B-B14F-4D97-AF65-F5344CB8AC3E}">
        <p14:creationId xmlns:p14="http://schemas.microsoft.com/office/powerpoint/2010/main" val="323040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4D8F7-94E5-4851-8861-97D0BE0C90F5}" type="datetime1">
              <a:rPr lang="sl-SI" smtClean="0"/>
              <a:t>26.11.2014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64AE9E8-9E2C-4745-AE65-C1E630DB3797}" type="slidenum">
              <a:rPr lang="sl-SI" smtClean="0"/>
              <a:pPr/>
              <a:t>‹#›</a:t>
            </a:fld>
            <a:endParaRPr lang="sl-SI"/>
          </a:p>
        </p:txBody>
      </p:sp>
    </p:spTree>
    <p:extLst>
      <p:ext uri="{BB962C8B-B14F-4D97-AF65-F5344CB8AC3E}">
        <p14:creationId xmlns:p14="http://schemas.microsoft.com/office/powerpoint/2010/main" val="347827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07D4D2DE-A35A-4807-8BC8-B3092DFAC581}" type="datetime1">
              <a:rPr lang="sl-SI" smtClean="0"/>
              <a:t>26.11.2014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64AE9E8-9E2C-4745-AE65-C1E630DB3797}" type="slidenum">
              <a:rPr lang="sl-SI" smtClean="0"/>
              <a:pPr/>
              <a:t>‹#›</a:t>
            </a:fld>
            <a:endParaRPr lang="sl-SI"/>
          </a:p>
        </p:txBody>
      </p:sp>
    </p:spTree>
    <p:extLst>
      <p:ext uri="{BB962C8B-B14F-4D97-AF65-F5344CB8AC3E}">
        <p14:creationId xmlns:p14="http://schemas.microsoft.com/office/powerpoint/2010/main" val="428181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163323DC-D2C3-4D53-A053-4F9BB95BDEA2}" type="datetime1">
              <a:rPr lang="sl-SI" smtClean="0"/>
              <a:t>26.11.2014</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64AE9E8-9E2C-4745-AE65-C1E630DB3797}" type="slidenum">
              <a:rPr lang="sl-SI" smtClean="0"/>
              <a:pPr/>
              <a:t>‹#›</a:t>
            </a:fld>
            <a:endParaRPr lang="sl-SI"/>
          </a:p>
        </p:txBody>
      </p:sp>
    </p:spTree>
    <p:extLst>
      <p:ext uri="{BB962C8B-B14F-4D97-AF65-F5344CB8AC3E}">
        <p14:creationId xmlns:p14="http://schemas.microsoft.com/office/powerpoint/2010/main" val="40803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8FEBB32A-D355-4517-A83A-FCBEA160EA0F}" type="datetime1">
              <a:rPr lang="sl-SI" smtClean="0"/>
              <a:t>26.11.2014</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D64AE9E8-9E2C-4745-AE65-C1E630DB3797}" type="slidenum">
              <a:rPr lang="sl-SI" smtClean="0"/>
              <a:pPr/>
              <a:t>‹#›</a:t>
            </a:fld>
            <a:endParaRPr lang="sl-SI"/>
          </a:p>
        </p:txBody>
      </p:sp>
    </p:spTree>
    <p:extLst>
      <p:ext uri="{BB962C8B-B14F-4D97-AF65-F5344CB8AC3E}">
        <p14:creationId xmlns:p14="http://schemas.microsoft.com/office/powerpoint/2010/main" val="400971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0662A-1FC0-4A7D-B430-E0A0427ED8DF}" type="datetime1">
              <a:rPr lang="sl-SI" smtClean="0"/>
              <a:t>26.11.2014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D64AE9E8-9E2C-4745-AE65-C1E630DB3797}" type="slidenum">
              <a:rPr lang="sl-SI" smtClean="0"/>
              <a:pPr/>
              <a:t>‹#›</a:t>
            </a:fld>
            <a:endParaRPr lang="sl-SI"/>
          </a:p>
        </p:txBody>
      </p:sp>
    </p:spTree>
    <p:extLst>
      <p:ext uri="{BB962C8B-B14F-4D97-AF65-F5344CB8AC3E}">
        <p14:creationId xmlns:p14="http://schemas.microsoft.com/office/powerpoint/2010/main" val="74681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A23A6-E82E-46B3-8D75-A3C7BA30B510}" type="datetime1">
              <a:rPr lang="sl-SI" smtClean="0"/>
              <a:t>26.11.2014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64AE9E8-9E2C-4745-AE65-C1E630DB3797}" type="slidenum">
              <a:rPr lang="sl-SI" smtClean="0"/>
              <a:pPr/>
              <a:t>‹#›</a:t>
            </a:fld>
            <a:endParaRPr lang="sl-SI"/>
          </a:p>
        </p:txBody>
      </p:sp>
    </p:spTree>
    <p:extLst>
      <p:ext uri="{BB962C8B-B14F-4D97-AF65-F5344CB8AC3E}">
        <p14:creationId xmlns:p14="http://schemas.microsoft.com/office/powerpoint/2010/main" val="385026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CE657D-B699-474D-8434-90F7E9A9FC78}" type="datetime1">
              <a:rPr lang="sl-SI" smtClean="0"/>
              <a:t>26.11.2014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64AE9E8-9E2C-4745-AE65-C1E630DB3797}" type="slidenum">
              <a:rPr lang="sl-SI" smtClean="0"/>
              <a:pPr/>
              <a:t>‹#›</a:t>
            </a:fld>
            <a:endParaRPr lang="sl-SI"/>
          </a:p>
        </p:txBody>
      </p:sp>
    </p:spTree>
    <p:extLst>
      <p:ext uri="{BB962C8B-B14F-4D97-AF65-F5344CB8AC3E}">
        <p14:creationId xmlns:p14="http://schemas.microsoft.com/office/powerpoint/2010/main" val="331840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2486A-CDB3-45DA-8766-8E7BCEA3DAB5}" type="datetime1">
              <a:rPr lang="sl-SI" smtClean="0"/>
              <a:t>26.11.2014</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AE9E8-9E2C-4745-AE65-C1E630DB3797}" type="slidenum">
              <a:rPr lang="sl-SI" smtClean="0"/>
              <a:pPr/>
              <a:t>‹#›</a:t>
            </a:fld>
            <a:endParaRPr lang="sl-SI"/>
          </a:p>
        </p:txBody>
      </p:sp>
    </p:spTree>
    <p:extLst>
      <p:ext uri="{BB962C8B-B14F-4D97-AF65-F5344CB8AC3E}">
        <p14:creationId xmlns:p14="http://schemas.microsoft.com/office/powerpoint/2010/main" val="959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smtClean="0">
                <a:solidFill>
                  <a:schemeClr val="bg1"/>
                </a:solidFill>
                <a:ea typeface="MS Gothic" pitchFamily="49" charset="-128"/>
              </a:rPr>
              <a:t>Be a </a:t>
            </a:r>
            <a:r>
              <a:rPr lang="sl-SI" sz="1100" b="1" dirty="0" err="1" smtClean="0">
                <a:solidFill>
                  <a:schemeClr val="bg1"/>
                </a:solidFill>
                <a:ea typeface="MS Gothic" pitchFamily="49" charset="-128"/>
              </a:rPr>
              <a:t>hero</a:t>
            </a:r>
            <a:r>
              <a:rPr lang="sl-SI" sz="1100" b="1" dirty="0" smtClean="0">
                <a:solidFill>
                  <a:schemeClr val="bg1"/>
                </a:solidFill>
                <a:ea typeface="MS Gothic" pitchFamily="49" charset="-128"/>
              </a:rPr>
              <a:t>. Go home </a:t>
            </a:r>
            <a:r>
              <a:rPr lang="sl-SI" sz="1100" b="1" dirty="0" err="1" smtClean="0">
                <a:solidFill>
                  <a:schemeClr val="bg1"/>
                </a:solidFill>
                <a:ea typeface="MS Gothic" pitchFamily="49" charset="-128"/>
              </a:rPr>
              <a:t>early</a:t>
            </a:r>
            <a:r>
              <a:rPr lang="sl-SI" sz="1100" b="1" dirty="0" smtClean="0">
                <a:solidFill>
                  <a:schemeClr val="bg1"/>
                </a:solidFill>
                <a:latin typeface="+mn-lt"/>
                <a:ea typeface="MS Gothic" pitchFamily="49" charset="-128"/>
                <a:cs typeface="+mn-cs"/>
              </a:rPr>
              <a:t>.</a:t>
            </a:r>
            <a:endParaRPr lang="sl-SI" sz="1100" b="1" dirty="0">
              <a:solidFill>
                <a:schemeClr val="bg1"/>
              </a:solidFill>
              <a:latin typeface="+mn-lt"/>
              <a:ea typeface="MS Gothic" pitchFamily="49" charset="-128"/>
              <a:cs typeface="+mn-cs"/>
            </a:endParaRPr>
          </a:p>
        </p:txBody>
      </p:sp>
      <p:pic>
        <p:nvPicPr>
          <p:cNvPr id="9218" name="Picture 2" descr="Our Space Appliances"/>
          <p:cNvPicPr>
            <a:picLocks noChangeAspect="1" noChangeArrowheads="1"/>
          </p:cNvPicPr>
          <p:nvPr/>
        </p:nvPicPr>
        <p:blipFill>
          <a:blip r:embed="rId3" cstate="print"/>
          <a:srcRect/>
          <a:stretch>
            <a:fillRect/>
          </a:stretch>
        </p:blipFill>
        <p:spPr bwMode="auto">
          <a:xfrm>
            <a:off x="6357950" y="6215082"/>
            <a:ext cx="1809750" cy="523875"/>
          </a:xfrm>
          <a:prstGeom prst="rect">
            <a:avLst/>
          </a:prstGeom>
          <a:noFill/>
        </p:spPr>
      </p:pic>
      <p:sp>
        <p:nvSpPr>
          <p:cNvPr id="2" name="AutoShape 2" descr="http://cdn2.bigcommerce.com/n-arxsrf/fhqhzj/product_images/uploaded_images/super-heroes-trivia-category-comic-trivia-night.jpg?t=1398725710"/>
          <p:cNvSpPr>
            <a:spLocks noChangeAspect="1" noChangeArrowheads="1"/>
          </p:cNvSpPr>
          <p:nvPr/>
        </p:nvSpPr>
        <p:spPr bwMode="auto">
          <a:xfrm>
            <a:off x="1547664" y="6042712"/>
            <a:ext cx="122238" cy="122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8202" name="Picture 10" descr="http://www.switchscribe.com/wp-content/uploads/2014/09/IT-He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329" y="2151836"/>
            <a:ext cx="4598802" cy="39133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755576" y="260648"/>
            <a:ext cx="6215106" cy="246697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b="1" dirty="0" smtClean="0">
                <a:solidFill>
                  <a:srgbClr val="8CC640"/>
                </a:solidFill>
              </a:rPr>
              <a:t>Kako lahko „IT-</a:t>
            </a:r>
            <a:r>
              <a:rPr lang="sl-SI" altLang="sl-SI" b="1" dirty="0" err="1" smtClean="0">
                <a:solidFill>
                  <a:srgbClr val="8CC640"/>
                </a:solidFill>
              </a:rPr>
              <a:t>jevci</a:t>
            </a:r>
            <a:r>
              <a:rPr lang="sl-SI" altLang="sl-SI" b="1" dirty="0" smtClean="0">
                <a:solidFill>
                  <a:srgbClr val="8CC640"/>
                </a:solidFill>
              </a:rPr>
              <a:t>“ postanemo </a:t>
            </a:r>
            <a:r>
              <a:rPr lang="sl-SI" altLang="sl-SI" b="1" dirty="0" err="1" smtClean="0">
                <a:solidFill>
                  <a:srgbClr val="8CC640"/>
                </a:solidFill>
              </a:rPr>
              <a:t>superheroj</a:t>
            </a:r>
            <a:r>
              <a:rPr lang="sl-SI" altLang="sl-SI" b="1" dirty="0" smtClean="0">
                <a:solidFill>
                  <a:srgbClr val="8CC640"/>
                </a:solidFill>
              </a:rPr>
              <a:t> podjetja?</a:t>
            </a:r>
            <a:endParaRPr lang="sl-SI" altLang="sl-SI" b="1" dirty="0">
              <a:solidFill>
                <a:srgbClr val="8CC640"/>
              </a:solidFill>
            </a:endParaRPr>
          </a:p>
        </p:txBody>
      </p:sp>
      <p:sp>
        <p:nvSpPr>
          <p:cNvPr id="3" name="Slide Number Placeholder 2"/>
          <p:cNvSpPr>
            <a:spLocks noGrp="1"/>
          </p:cNvSpPr>
          <p:nvPr>
            <p:ph type="sldNum" sz="quarter" idx="12"/>
          </p:nvPr>
        </p:nvSpPr>
        <p:spPr/>
        <p:txBody>
          <a:bodyPr/>
          <a:lstStyle/>
          <a:p>
            <a:fld id="{D64AE9E8-9E2C-4745-AE65-C1E630DB3797}" type="slidenum">
              <a:rPr lang="sl-SI" smtClean="0"/>
              <a:pPr/>
              <a:t>1</a:t>
            </a:fld>
            <a:endParaRPr lang="sl-SI"/>
          </a:p>
        </p:txBody>
      </p:sp>
      <p:sp>
        <p:nvSpPr>
          <p:cNvPr id="4" name="TextBox 3"/>
          <p:cNvSpPr txBox="1"/>
          <p:nvPr/>
        </p:nvSpPr>
        <p:spPr>
          <a:xfrm>
            <a:off x="4427984" y="2790514"/>
            <a:ext cx="1396985" cy="400110"/>
          </a:xfrm>
          <a:prstGeom prst="rect">
            <a:avLst/>
          </a:prstGeom>
          <a:noFill/>
        </p:spPr>
        <p:txBody>
          <a:bodyPr wrap="none" rtlCol="0">
            <a:spAutoFit/>
          </a:bodyPr>
          <a:lstStyle/>
          <a:p>
            <a:r>
              <a:rPr lang="sl-SI" sz="2000" b="1" dirty="0" smtClean="0"/>
              <a:t>Žiga Humar</a:t>
            </a:r>
            <a:endParaRPr lang="sl-SI" sz="2000" b="1" dirty="0"/>
          </a:p>
        </p:txBody>
      </p:sp>
    </p:spTree>
    <p:extLst>
      <p:ext uri="{BB962C8B-B14F-4D97-AF65-F5344CB8AC3E}">
        <p14:creationId xmlns:p14="http://schemas.microsoft.com/office/powerpoint/2010/main" val="3533684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Poslovna inteligenca v podjetju OSA</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3" cstate="print"/>
          <a:srcRect/>
          <a:stretch>
            <a:fillRect/>
          </a:stretch>
        </p:blipFill>
        <p:spPr bwMode="auto">
          <a:xfrm>
            <a:off x="6357950" y="6215082"/>
            <a:ext cx="1809750" cy="523875"/>
          </a:xfrm>
          <a:prstGeom prst="rect">
            <a:avLst/>
          </a:prstGeom>
          <a:noFill/>
        </p:spPr>
      </p:pic>
      <p:sp>
        <p:nvSpPr>
          <p:cNvPr id="12" name="PoljeZBesedilom 11"/>
          <p:cNvSpPr txBox="1"/>
          <p:nvPr/>
        </p:nvSpPr>
        <p:spPr>
          <a:xfrm>
            <a:off x="785786" y="1785926"/>
            <a:ext cx="5429288" cy="1754326"/>
          </a:xfrm>
          <a:prstGeom prst="rect">
            <a:avLst/>
          </a:prstGeom>
          <a:noFill/>
        </p:spPr>
        <p:txBody>
          <a:bodyPr wrap="square" rtlCol="0">
            <a:spAutoFit/>
          </a:bodyPr>
          <a:lstStyle/>
          <a:p>
            <a:pPr>
              <a:lnSpc>
                <a:spcPct val="150000"/>
              </a:lnSpc>
            </a:pPr>
            <a:r>
              <a:rPr lang="sl-SI" dirty="0" smtClean="0"/>
              <a:t>Naš informacijski sistem je sestavljen iz naslednjih točk:</a:t>
            </a:r>
          </a:p>
          <a:p>
            <a:pPr marL="285750" indent="-285750">
              <a:lnSpc>
                <a:spcPct val="150000"/>
              </a:lnSpc>
              <a:buFont typeface="Arial" panose="020B0604020202020204" pitchFamily="34" charset="0"/>
              <a:buChar char="•"/>
            </a:pPr>
            <a:r>
              <a:rPr lang="sl-SI" dirty="0" smtClean="0"/>
              <a:t>ERP </a:t>
            </a:r>
            <a:r>
              <a:rPr lang="sl-SI" dirty="0" err="1" smtClean="0"/>
              <a:t>DataLab</a:t>
            </a:r>
            <a:r>
              <a:rPr lang="sl-SI" dirty="0" smtClean="0"/>
              <a:t> </a:t>
            </a:r>
            <a:r>
              <a:rPr lang="sl-SI" dirty="0" err="1" smtClean="0"/>
              <a:t>Pantheon</a:t>
            </a:r>
            <a:endParaRPr lang="sl-SI" dirty="0" smtClean="0"/>
          </a:p>
          <a:p>
            <a:pPr marL="285750" indent="-285750">
              <a:lnSpc>
                <a:spcPct val="150000"/>
              </a:lnSpc>
              <a:buFont typeface="Arial" panose="020B0604020202020204" pitchFamily="34" charset="0"/>
              <a:buChar char="•"/>
            </a:pPr>
            <a:r>
              <a:rPr lang="sl-SI" dirty="0" smtClean="0"/>
              <a:t>CRM Oracle APEX (lasten razvoj)</a:t>
            </a:r>
          </a:p>
          <a:p>
            <a:pPr marL="285750" indent="-285750">
              <a:lnSpc>
                <a:spcPct val="150000"/>
              </a:lnSpc>
              <a:buFont typeface="Arial" panose="020B0604020202020204" pitchFamily="34" charset="0"/>
              <a:buChar char="•"/>
            </a:pPr>
            <a:r>
              <a:rPr lang="sl-SI" dirty="0" smtClean="0"/>
              <a:t>Poročila o delu Oracle APEX (lasten razvoj) </a:t>
            </a:r>
          </a:p>
        </p:txBody>
      </p:sp>
      <p:pic>
        <p:nvPicPr>
          <p:cNvPr id="4098" name="Picture 2" descr="http://newscenter.berkeley.edu/wp-content/uploads/2013/07/HiResGraph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836" y="1916832"/>
            <a:ext cx="2147130" cy="214713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64AE9E8-9E2C-4745-AE65-C1E630DB3797}" type="slidenum">
              <a:rPr lang="sl-SI" smtClean="0"/>
              <a:pPr/>
              <a:t>10</a:t>
            </a:fld>
            <a:endParaRPr lang="sl-SI"/>
          </a:p>
        </p:txBody>
      </p:sp>
    </p:spTree>
    <p:extLst>
      <p:ext uri="{BB962C8B-B14F-4D97-AF65-F5344CB8AC3E}">
        <p14:creationId xmlns:p14="http://schemas.microsoft.com/office/powerpoint/2010/main" val="3533684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Poslovna inteligenca v podjetju OSA</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2" cstate="print"/>
          <a:srcRect/>
          <a:stretch>
            <a:fillRect/>
          </a:stretch>
        </p:blipFill>
        <p:spPr bwMode="auto">
          <a:xfrm>
            <a:off x="6357950" y="6215082"/>
            <a:ext cx="1809750" cy="523875"/>
          </a:xfrm>
          <a:prstGeom prst="rect">
            <a:avLst/>
          </a:prstGeom>
          <a:noFill/>
        </p:spPr>
      </p:pic>
      <p:sp>
        <p:nvSpPr>
          <p:cNvPr id="12" name="PoljeZBesedilom 11"/>
          <p:cNvSpPr txBox="1"/>
          <p:nvPr/>
        </p:nvSpPr>
        <p:spPr>
          <a:xfrm>
            <a:off x="785786" y="1785926"/>
            <a:ext cx="4393954" cy="1754326"/>
          </a:xfrm>
          <a:prstGeom prst="rect">
            <a:avLst/>
          </a:prstGeom>
          <a:noFill/>
        </p:spPr>
        <p:txBody>
          <a:bodyPr wrap="square" rtlCol="0">
            <a:spAutoFit/>
          </a:bodyPr>
          <a:lstStyle/>
          <a:p>
            <a:pPr>
              <a:lnSpc>
                <a:spcPct val="150000"/>
              </a:lnSpc>
            </a:pPr>
            <a:r>
              <a:rPr lang="sl-SI" dirty="0" smtClean="0"/>
              <a:t>Osnovni cilji:</a:t>
            </a:r>
          </a:p>
          <a:p>
            <a:pPr marL="285750" indent="-285750">
              <a:lnSpc>
                <a:spcPct val="150000"/>
              </a:lnSpc>
              <a:buFont typeface="Arial" panose="020B0604020202020204" pitchFamily="34" charset="0"/>
              <a:buChar char="•"/>
            </a:pPr>
            <a:r>
              <a:rPr lang="sl-SI" dirty="0" smtClean="0"/>
              <a:t>Pregled nad gibanjem prodaje</a:t>
            </a:r>
          </a:p>
          <a:p>
            <a:pPr marL="285750" indent="-285750">
              <a:lnSpc>
                <a:spcPct val="150000"/>
              </a:lnSpc>
              <a:buFont typeface="Arial" panose="020B0604020202020204" pitchFamily="34" charset="0"/>
              <a:buChar char="•"/>
            </a:pPr>
            <a:r>
              <a:rPr lang="sl-SI" dirty="0" smtClean="0"/>
              <a:t>Kategorizacija prodajnih priložnosti</a:t>
            </a:r>
          </a:p>
          <a:p>
            <a:pPr marL="285750" indent="-285750">
              <a:lnSpc>
                <a:spcPct val="150000"/>
              </a:lnSpc>
              <a:buFont typeface="Arial" panose="020B0604020202020204" pitchFamily="34" charset="0"/>
              <a:buChar char="•"/>
            </a:pPr>
            <a:r>
              <a:rPr lang="sl-SI" dirty="0" smtClean="0"/>
              <a:t>Analiza napovedi v primerjavi z realizacijo</a:t>
            </a:r>
          </a:p>
        </p:txBody>
      </p:sp>
      <p:sp>
        <p:nvSpPr>
          <p:cNvPr id="2" name="Slide Number Placeholder 1"/>
          <p:cNvSpPr>
            <a:spLocks noGrp="1"/>
          </p:cNvSpPr>
          <p:nvPr>
            <p:ph type="sldNum" sz="quarter" idx="12"/>
          </p:nvPr>
        </p:nvSpPr>
        <p:spPr/>
        <p:txBody>
          <a:bodyPr/>
          <a:lstStyle/>
          <a:p>
            <a:fld id="{D64AE9E8-9E2C-4745-AE65-C1E630DB3797}" type="slidenum">
              <a:rPr lang="sl-SI" smtClean="0"/>
              <a:pPr/>
              <a:t>11</a:t>
            </a:fld>
            <a:endParaRPr lang="sl-SI"/>
          </a:p>
        </p:txBody>
      </p:sp>
      <p:pic>
        <p:nvPicPr>
          <p:cNvPr id="3" name="Picture 2"/>
          <p:cNvPicPr>
            <a:picLocks noChangeAspect="1"/>
          </p:cNvPicPr>
          <p:nvPr/>
        </p:nvPicPr>
        <p:blipFill>
          <a:blip r:embed="rId3"/>
          <a:stretch>
            <a:fillRect/>
          </a:stretch>
        </p:blipFill>
        <p:spPr>
          <a:xfrm>
            <a:off x="5179740" y="1666883"/>
            <a:ext cx="3507060" cy="1519345"/>
          </a:xfrm>
          <a:prstGeom prst="rect">
            <a:avLst/>
          </a:prstGeom>
        </p:spPr>
      </p:pic>
      <p:pic>
        <p:nvPicPr>
          <p:cNvPr id="4" name="Picture 3"/>
          <p:cNvPicPr>
            <a:picLocks noChangeAspect="1"/>
          </p:cNvPicPr>
          <p:nvPr/>
        </p:nvPicPr>
        <p:blipFill>
          <a:blip r:embed="rId4"/>
          <a:stretch>
            <a:fillRect/>
          </a:stretch>
        </p:blipFill>
        <p:spPr>
          <a:xfrm>
            <a:off x="5263084" y="3286537"/>
            <a:ext cx="3596518" cy="1438607"/>
          </a:xfrm>
          <a:prstGeom prst="rect">
            <a:avLst/>
          </a:prstGeom>
        </p:spPr>
      </p:pic>
    </p:spTree>
    <p:extLst>
      <p:ext uri="{BB962C8B-B14F-4D97-AF65-F5344CB8AC3E}">
        <p14:creationId xmlns:p14="http://schemas.microsoft.com/office/powerpoint/2010/main" val="3642467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plunk.com/web_assets/images/2014_SIEM_MQ_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923" y="1268760"/>
            <a:ext cx="4352467" cy="4543976"/>
          </a:xfrm>
          <a:prstGeom prst="rect">
            <a:avLst/>
          </a:prstGeom>
          <a:noFill/>
          <a:extLst>
            <a:ext uri="{909E8E84-426E-40DD-AFC4-6F175D3DCCD1}">
              <a14:hiddenFill xmlns:a14="http://schemas.microsoft.com/office/drawing/2010/main">
                <a:solidFill>
                  <a:srgbClr val="FFFFFF"/>
                </a:solidFill>
              </a14:hiddenFill>
            </a:ext>
          </a:extLst>
        </p:spPr>
      </p:pic>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Prikaz prodajnih priložnosti</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4" cstate="print"/>
          <a:srcRect/>
          <a:stretch>
            <a:fillRect/>
          </a:stretch>
        </p:blipFill>
        <p:spPr bwMode="auto">
          <a:xfrm>
            <a:off x="6357950" y="6215082"/>
            <a:ext cx="1809750" cy="523875"/>
          </a:xfrm>
          <a:prstGeom prst="rect">
            <a:avLst/>
          </a:prstGeom>
          <a:noFill/>
        </p:spPr>
      </p:pic>
      <p:sp>
        <p:nvSpPr>
          <p:cNvPr id="2" name="Slide Number Placeholder 1"/>
          <p:cNvSpPr>
            <a:spLocks noGrp="1"/>
          </p:cNvSpPr>
          <p:nvPr>
            <p:ph type="sldNum" sz="quarter" idx="12"/>
          </p:nvPr>
        </p:nvSpPr>
        <p:spPr/>
        <p:txBody>
          <a:bodyPr/>
          <a:lstStyle/>
          <a:p>
            <a:fld id="{D64AE9E8-9E2C-4745-AE65-C1E630DB3797}" type="slidenum">
              <a:rPr lang="sl-SI" smtClean="0"/>
              <a:pPr/>
              <a:t>12</a:t>
            </a:fld>
            <a:endParaRPr lang="sl-SI"/>
          </a:p>
        </p:txBody>
      </p:sp>
    </p:spTree>
    <p:extLst>
      <p:ext uri="{BB962C8B-B14F-4D97-AF65-F5344CB8AC3E}">
        <p14:creationId xmlns:p14="http://schemas.microsoft.com/office/powerpoint/2010/main" val="2972848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Prikaz prodajnih priložnosti</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3" cstate="print"/>
          <a:srcRect/>
          <a:stretch>
            <a:fillRect/>
          </a:stretch>
        </p:blipFill>
        <p:spPr bwMode="auto">
          <a:xfrm>
            <a:off x="6357950" y="6215082"/>
            <a:ext cx="1809750" cy="523875"/>
          </a:xfrm>
          <a:prstGeom prst="rect">
            <a:avLst/>
          </a:prstGeom>
          <a:noFill/>
        </p:spPr>
      </p:pic>
      <p:sp>
        <p:nvSpPr>
          <p:cNvPr id="2" name="Slide Number Placeholder 1"/>
          <p:cNvSpPr>
            <a:spLocks noGrp="1"/>
          </p:cNvSpPr>
          <p:nvPr>
            <p:ph type="sldNum" sz="quarter" idx="12"/>
          </p:nvPr>
        </p:nvSpPr>
        <p:spPr/>
        <p:txBody>
          <a:bodyPr/>
          <a:lstStyle/>
          <a:p>
            <a:fld id="{D64AE9E8-9E2C-4745-AE65-C1E630DB3797}" type="slidenum">
              <a:rPr lang="sl-SI" smtClean="0"/>
              <a:pPr/>
              <a:t>13</a:t>
            </a:fld>
            <a:endParaRPr lang="sl-SI"/>
          </a:p>
        </p:txBody>
      </p:sp>
      <p:pic>
        <p:nvPicPr>
          <p:cNvPr id="5" name="Picture 4"/>
          <p:cNvPicPr>
            <a:picLocks noChangeAspect="1"/>
          </p:cNvPicPr>
          <p:nvPr/>
        </p:nvPicPr>
        <p:blipFill>
          <a:blip r:embed="rId4"/>
          <a:stretch>
            <a:fillRect/>
          </a:stretch>
        </p:blipFill>
        <p:spPr>
          <a:xfrm>
            <a:off x="107504" y="1570004"/>
            <a:ext cx="8864168" cy="3587188"/>
          </a:xfrm>
          <a:prstGeom prst="rect">
            <a:avLst/>
          </a:prstGeom>
        </p:spPr>
      </p:pic>
    </p:spTree>
    <p:extLst>
      <p:ext uri="{BB962C8B-B14F-4D97-AF65-F5344CB8AC3E}">
        <p14:creationId xmlns:p14="http://schemas.microsoft.com/office/powerpoint/2010/main" val="3125443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Prikaži nekaj, kar vodstvo podjetja ne ve</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3" cstate="print"/>
          <a:srcRect/>
          <a:stretch>
            <a:fillRect/>
          </a:stretch>
        </p:blipFill>
        <p:spPr bwMode="auto">
          <a:xfrm>
            <a:off x="6357950" y="6215082"/>
            <a:ext cx="1809750" cy="523875"/>
          </a:xfrm>
          <a:prstGeom prst="rect">
            <a:avLst/>
          </a:prstGeom>
          <a:noFill/>
        </p:spPr>
      </p:pic>
      <p:sp>
        <p:nvSpPr>
          <p:cNvPr id="2" name="Slide Number Placeholder 1"/>
          <p:cNvSpPr>
            <a:spLocks noGrp="1"/>
          </p:cNvSpPr>
          <p:nvPr>
            <p:ph type="sldNum" sz="quarter" idx="12"/>
          </p:nvPr>
        </p:nvSpPr>
        <p:spPr/>
        <p:txBody>
          <a:bodyPr/>
          <a:lstStyle/>
          <a:p>
            <a:fld id="{D64AE9E8-9E2C-4745-AE65-C1E630DB3797}" type="slidenum">
              <a:rPr lang="sl-SI" smtClean="0"/>
              <a:pPr/>
              <a:t>14</a:t>
            </a:fld>
            <a:endParaRPr lang="sl-SI"/>
          </a:p>
        </p:txBody>
      </p:sp>
      <p:pic>
        <p:nvPicPr>
          <p:cNvPr id="3" name="Picture 2"/>
          <p:cNvPicPr>
            <a:picLocks noChangeAspect="1"/>
          </p:cNvPicPr>
          <p:nvPr/>
        </p:nvPicPr>
        <p:blipFill>
          <a:blip r:embed="rId4"/>
          <a:stretch>
            <a:fillRect/>
          </a:stretch>
        </p:blipFill>
        <p:spPr>
          <a:xfrm>
            <a:off x="611560" y="1570004"/>
            <a:ext cx="7403554" cy="1865998"/>
          </a:xfrm>
          <a:prstGeom prst="rect">
            <a:avLst/>
          </a:prstGeom>
        </p:spPr>
      </p:pic>
      <p:graphicFrame>
        <p:nvGraphicFramePr>
          <p:cNvPr id="4" name="Diagram 3"/>
          <p:cNvGraphicFramePr/>
          <p:nvPr>
            <p:extLst>
              <p:ext uri="{D42A27DB-BD31-4B8C-83A1-F6EECF244321}">
                <p14:modId xmlns:p14="http://schemas.microsoft.com/office/powerpoint/2010/main" val="3320293178"/>
              </p:ext>
            </p:extLst>
          </p:nvPr>
        </p:nvGraphicFramePr>
        <p:xfrm>
          <a:off x="179512" y="3212976"/>
          <a:ext cx="8784976" cy="26139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2"/>
          <p:cNvSpPr txBox="1">
            <a:spLocks noChangeArrowheads="1"/>
          </p:cNvSpPr>
          <p:nvPr/>
        </p:nvSpPr>
        <p:spPr>
          <a:xfrm>
            <a:off x="3419872" y="4984600"/>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2800" b="1" dirty="0" smtClean="0">
                <a:solidFill>
                  <a:srgbClr val="8CC640"/>
                </a:solidFill>
              </a:rPr>
              <a:t>Prodajni lijak</a:t>
            </a:r>
            <a:endParaRPr lang="sl-SI" altLang="sl-SI" sz="2800" b="1" dirty="0">
              <a:solidFill>
                <a:srgbClr val="8CC640"/>
              </a:solidFill>
            </a:endParaRPr>
          </a:p>
        </p:txBody>
      </p:sp>
    </p:spTree>
    <p:extLst>
      <p:ext uri="{BB962C8B-B14F-4D97-AF65-F5344CB8AC3E}">
        <p14:creationId xmlns:p14="http://schemas.microsoft.com/office/powerpoint/2010/main" val="4196585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In kako lahko jaz postanem heroj?</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3" cstate="print"/>
          <a:srcRect/>
          <a:stretch>
            <a:fillRect/>
          </a:stretch>
        </p:blipFill>
        <p:spPr bwMode="auto">
          <a:xfrm>
            <a:off x="6357950" y="6215082"/>
            <a:ext cx="1809750" cy="523875"/>
          </a:xfrm>
          <a:prstGeom prst="rect">
            <a:avLst/>
          </a:prstGeom>
          <a:noFill/>
        </p:spPr>
      </p:pic>
      <p:sp>
        <p:nvSpPr>
          <p:cNvPr id="12" name="PoljeZBesedilom 11"/>
          <p:cNvSpPr txBox="1"/>
          <p:nvPr/>
        </p:nvSpPr>
        <p:spPr>
          <a:xfrm>
            <a:off x="695364" y="1506264"/>
            <a:ext cx="7837075" cy="41549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l-SI" sz="1600" dirty="0" smtClean="0"/>
              <a:t>V večini podjetij se že na obstoječih podatkovnih zbirkah najdejo izzivi, katere lahko rešimo z uporabo novodobnih orodij kot je Splunk&gt; </a:t>
            </a:r>
            <a:r>
              <a:rPr lang="sl-SI" sz="1600" dirty="0" err="1" smtClean="0"/>
              <a:t>Enterprise</a:t>
            </a:r>
            <a:r>
              <a:rPr lang="sl-SI" sz="1600" dirty="0" smtClean="0"/>
              <a:t>.</a:t>
            </a:r>
            <a:endParaRPr lang="sl-SI" sz="1600" b="1" dirty="0"/>
          </a:p>
          <a:p>
            <a:pPr marL="285750" indent="-285750">
              <a:lnSpc>
                <a:spcPct val="150000"/>
              </a:lnSpc>
              <a:buFont typeface="Arial" panose="020B0604020202020204" pitchFamily="34" charset="0"/>
              <a:buChar char="•"/>
            </a:pPr>
            <a:r>
              <a:rPr lang="sl-SI" sz="1600" dirty="0" smtClean="0"/>
              <a:t>Vključitev senzorskih podatkov, IOT.</a:t>
            </a:r>
            <a:endParaRPr lang="sl-SI" sz="1600" dirty="0"/>
          </a:p>
          <a:p>
            <a:pPr marL="285750" indent="-285750">
              <a:lnSpc>
                <a:spcPct val="150000"/>
              </a:lnSpc>
              <a:buFont typeface="Arial" panose="020B0604020202020204" pitchFamily="34" charset="0"/>
              <a:buChar char="•"/>
            </a:pPr>
            <a:r>
              <a:rPr lang="sl-SI" sz="1600" dirty="0" smtClean="0"/>
              <a:t>Analiza sentimenta na </a:t>
            </a:r>
            <a:r>
              <a:rPr lang="sl-SI" sz="1600" dirty="0" err="1" smtClean="0"/>
              <a:t>Twitterju</a:t>
            </a:r>
            <a:r>
              <a:rPr lang="sl-SI" sz="1600" dirty="0" smtClean="0"/>
              <a:t>.</a:t>
            </a:r>
          </a:p>
          <a:p>
            <a:pPr marL="285750" indent="-285750">
              <a:lnSpc>
                <a:spcPct val="150000"/>
              </a:lnSpc>
              <a:buFont typeface="Arial" panose="020B0604020202020204" pitchFamily="34" charset="0"/>
              <a:buChar char="•"/>
            </a:pPr>
            <a:r>
              <a:rPr lang="sl-SI" sz="1600" dirty="0" smtClean="0"/>
              <a:t>Avtomatsko ovrednotenje strank glede na njihovo bonitetno oceno.</a:t>
            </a:r>
          </a:p>
          <a:p>
            <a:pPr marL="285750" indent="-285750">
              <a:lnSpc>
                <a:spcPct val="150000"/>
              </a:lnSpc>
              <a:buFont typeface="Arial" panose="020B0604020202020204" pitchFamily="34" charset="0"/>
              <a:buChar char="•"/>
            </a:pPr>
            <a:r>
              <a:rPr lang="sl-SI" sz="1600" dirty="0" smtClean="0"/>
              <a:t>Spremljanje groženj iz okolja (prodaja v segmentih, ki so v težavah).</a:t>
            </a:r>
          </a:p>
          <a:p>
            <a:pPr marL="285750" indent="-285750">
              <a:lnSpc>
                <a:spcPct val="150000"/>
              </a:lnSpc>
              <a:buFont typeface="Arial" panose="020B0604020202020204" pitchFamily="34" charset="0"/>
              <a:buChar char="•"/>
            </a:pPr>
            <a:r>
              <a:rPr lang="sl-SI" sz="1600" dirty="0" smtClean="0"/>
              <a:t>Uporaba javnih podatkovnih zbirk za analizo okolja (odkrivanje novih prodajnih priložnosti, ideje za nove produkte).</a:t>
            </a:r>
          </a:p>
          <a:p>
            <a:pPr marL="285750" indent="-285750">
              <a:lnSpc>
                <a:spcPct val="150000"/>
              </a:lnSpc>
              <a:buFont typeface="Arial" panose="020B0604020202020204" pitchFamily="34" charset="0"/>
              <a:buChar char="•"/>
            </a:pPr>
            <a:r>
              <a:rPr lang="sl-SI" sz="1600" dirty="0" smtClean="0"/>
              <a:t>Analiza spletnih košaric.</a:t>
            </a:r>
          </a:p>
          <a:p>
            <a:pPr marL="285750" indent="-285750">
              <a:lnSpc>
                <a:spcPct val="150000"/>
              </a:lnSpc>
              <a:buFont typeface="Arial" panose="020B0604020202020204" pitchFamily="34" charset="0"/>
              <a:buChar char="•"/>
            </a:pPr>
            <a:r>
              <a:rPr lang="sl-SI" sz="1600" dirty="0" smtClean="0"/>
              <a:t>Spremljanje konkurence.</a:t>
            </a:r>
          </a:p>
          <a:p>
            <a:pPr marL="285750" indent="-285750">
              <a:lnSpc>
                <a:spcPct val="150000"/>
              </a:lnSpc>
              <a:buFont typeface="Arial" panose="020B0604020202020204" pitchFamily="34" charset="0"/>
              <a:buChar char="•"/>
            </a:pPr>
            <a:endParaRPr lang="sl-SI" sz="1600" dirty="0" smtClean="0"/>
          </a:p>
        </p:txBody>
      </p:sp>
      <p:sp>
        <p:nvSpPr>
          <p:cNvPr id="2" name="Slide Number Placeholder 1"/>
          <p:cNvSpPr>
            <a:spLocks noGrp="1"/>
          </p:cNvSpPr>
          <p:nvPr>
            <p:ph type="sldNum" sz="quarter" idx="12"/>
          </p:nvPr>
        </p:nvSpPr>
        <p:spPr/>
        <p:txBody>
          <a:bodyPr/>
          <a:lstStyle/>
          <a:p>
            <a:fld id="{D64AE9E8-9E2C-4745-AE65-C1E630DB3797}" type="slidenum">
              <a:rPr lang="sl-SI" smtClean="0"/>
              <a:pPr/>
              <a:t>15</a:t>
            </a:fld>
            <a:endParaRPr lang="sl-SI"/>
          </a:p>
        </p:txBody>
      </p:sp>
      <p:sp>
        <p:nvSpPr>
          <p:cNvPr id="13" name="PoljeZBesedilom 11"/>
          <p:cNvSpPr txBox="1"/>
          <p:nvPr/>
        </p:nvSpPr>
        <p:spPr>
          <a:xfrm>
            <a:off x="323528" y="5400603"/>
            <a:ext cx="8320438" cy="400110"/>
          </a:xfrm>
          <a:prstGeom prst="rect">
            <a:avLst/>
          </a:prstGeom>
          <a:noFill/>
        </p:spPr>
        <p:txBody>
          <a:bodyPr wrap="square" rtlCol="0">
            <a:spAutoFit/>
          </a:bodyPr>
          <a:lstStyle/>
          <a:p>
            <a:r>
              <a:rPr lang="sl-SI" sz="2000" b="1" dirty="0" smtClean="0">
                <a:solidFill>
                  <a:srgbClr val="0099D5"/>
                </a:solidFill>
                <a:latin typeface="Arial" pitchFamily="34" charset="0"/>
                <a:cs typeface="Arial" pitchFamily="34" charset="0"/>
              </a:rPr>
              <a:t>Pravilo: IT oddelek mora aktivno sodelovati pri poslovnih procesih.</a:t>
            </a:r>
          </a:p>
        </p:txBody>
      </p:sp>
    </p:spTree>
    <p:extLst>
      <p:ext uri="{BB962C8B-B14F-4D97-AF65-F5344CB8AC3E}">
        <p14:creationId xmlns:p14="http://schemas.microsoft.com/office/powerpoint/2010/main" val="317679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Hvala za vašo pozornost.</a:t>
            </a:r>
            <a:endParaRPr lang="sl-SI" altLang="sl-SI" sz="3200" b="1" dirty="0">
              <a:solidFill>
                <a:srgbClr val="8CC640"/>
              </a:solidFill>
            </a:endParaRPr>
          </a:p>
        </p:txBody>
      </p:sp>
      <p:pic>
        <p:nvPicPr>
          <p:cNvPr id="9218" name="Picture 2" descr="Our Space Appliances"/>
          <p:cNvPicPr>
            <a:picLocks noChangeAspect="1" noChangeArrowheads="1"/>
          </p:cNvPicPr>
          <p:nvPr/>
        </p:nvPicPr>
        <p:blipFill>
          <a:blip r:embed="rId3" cstate="print"/>
          <a:srcRect/>
          <a:stretch>
            <a:fillRect/>
          </a:stretch>
        </p:blipFill>
        <p:spPr bwMode="auto">
          <a:xfrm>
            <a:off x="6357950" y="6215082"/>
            <a:ext cx="1809750" cy="523875"/>
          </a:xfrm>
          <a:prstGeom prst="rect">
            <a:avLst/>
          </a:prstGeom>
          <a:noFill/>
        </p:spPr>
      </p:pic>
      <p:sp>
        <p:nvSpPr>
          <p:cNvPr id="2" name="Slide Number Placeholder 1"/>
          <p:cNvSpPr>
            <a:spLocks noGrp="1"/>
          </p:cNvSpPr>
          <p:nvPr>
            <p:ph type="sldNum" sz="quarter" idx="12"/>
          </p:nvPr>
        </p:nvSpPr>
        <p:spPr/>
        <p:txBody>
          <a:bodyPr/>
          <a:lstStyle/>
          <a:p>
            <a:fld id="{D64AE9E8-9E2C-4745-AE65-C1E630DB3797}" type="slidenum">
              <a:rPr lang="sl-SI" smtClean="0"/>
              <a:pPr/>
              <a:t>16</a:t>
            </a:fld>
            <a:endParaRPr lang="sl-SI"/>
          </a:p>
        </p:txBody>
      </p:sp>
    </p:spTree>
    <p:extLst>
      <p:ext uri="{BB962C8B-B14F-4D97-AF65-F5344CB8AC3E}">
        <p14:creationId xmlns:p14="http://schemas.microsoft.com/office/powerpoint/2010/main" val="1150099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56163" y="2348134"/>
            <a:ext cx="4213323" cy="3808196"/>
          </a:xfrm>
          <a:prstGeom prst="rect">
            <a:avLst/>
          </a:prstGeom>
        </p:spPr>
      </p:pic>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Vprašajmo se</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4" cstate="print"/>
          <a:srcRect/>
          <a:stretch>
            <a:fillRect/>
          </a:stretch>
        </p:blipFill>
        <p:spPr bwMode="auto">
          <a:xfrm>
            <a:off x="6357950" y="6215082"/>
            <a:ext cx="1809750" cy="523875"/>
          </a:xfrm>
          <a:prstGeom prst="rect">
            <a:avLst/>
          </a:prstGeom>
          <a:noFill/>
        </p:spPr>
      </p:pic>
      <p:sp>
        <p:nvSpPr>
          <p:cNvPr id="12" name="PoljeZBesedilom 11"/>
          <p:cNvSpPr txBox="1"/>
          <p:nvPr/>
        </p:nvSpPr>
        <p:spPr>
          <a:xfrm>
            <a:off x="714348" y="1785926"/>
            <a:ext cx="7929618" cy="1200329"/>
          </a:xfrm>
          <a:prstGeom prst="rect">
            <a:avLst/>
          </a:prstGeom>
          <a:noFill/>
        </p:spPr>
        <p:txBody>
          <a:bodyPr wrap="square" rtlCol="0">
            <a:spAutoFit/>
          </a:bodyPr>
          <a:lstStyle/>
          <a:p>
            <a:pPr marL="285750" indent="-285750">
              <a:buFont typeface="Arial" panose="020B0604020202020204" pitchFamily="34" charset="0"/>
              <a:buChar char="•"/>
            </a:pPr>
            <a:r>
              <a:rPr lang="sl-SI" dirty="0" smtClean="0">
                <a:latin typeface="Arial" pitchFamily="34" charset="0"/>
                <a:cs typeface="Arial" pitchFamily="34" charset="0"/>
              </a:rPr>
              <a:t>Ali se mi zdi, da sem jaz (IT) že danes heroj podjetja?</a:t>
            </a:r>
            <a:endParaRPr lang="sl-SI" dirty="0">
              <a:latin typeface="Arial" pitchFamily="34" charset="0"/>
              <a:cs typeface="Arial" pitchFamily="34" charset="0"/>
            </a:endParaRPr>
          </a:p>
          <a:p>
            <a:pPr marL="285750" indent="-285750">
              <a:buFont typeface="Arial" panose="020B0604020202020204" pitchFamily="34" charset="0"/>
              <a:buChar char="•"/>
            </a:pPr>
            <a:endParaRPr lang="sl-SI" dirty="0" smtClean="0">
              <a:latin typeface="Arial" pitchFamily="34" charset="0"/>
              <a:cs typeface="Arial" pitchFamily="34" charset="0"/>
            </a:endParaRPr>
          </a:p>
          <a:p>
            <a:pPr marL="285750" indent="-285750">
              <a:buFont typeface="Arial" panose="020B0604020202020204" pitchFamily="34" charset="0"/>
              <a:buChar char="•"/>
            </a:pPr>
            <a:r>
              <a:rPr lang="sl-SI" dirty="0" smtClean="0">
                <a:latin typeface="Arial" pitchFamily="34" charset="0"/>
                <a:cs typeface="Arial" pitchFamily="34" charset="0"/>
              </a:rPr>
              <a:t>Kaj lahko jaz storim za dobro podjetja?</a:t>
            </a:r>
          </a:p>
          <a:p>
            <a:pPr marL="285750" indent="-285750">
              <a:buFont typeface="Arial" panose="020B0604020202020204" pitchFamily="34" charset="0"/>
              <a:buChar char="•"/>
            </a:pPr>
            <a:endParaRPr lang="sl-SI" dirty="0" smtClean="0">
              <a:latin typeface="Arial" pitchFamily="34" charset="0"/>
              <a:cs typeface="Arial" pitchFamily="34" charset="0"/>
            </a:endParaRPr>
          </a:p>
        </p:txBody>
      </p:sp>
      <p:sp>
        <p:nvSpPr>
          <p:cNvPr id="2" name="AutoShape 2" descr="http://www.clipartbest.com/cliparts/dc7/5dR/dc75dRdc9.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4" name="Slide Number Placeholder 3"/>
          <p:cNvSpPr>
            <a:spLocks noGrp="1"/>
          </p:cNvSpPr>
          <p:nvPr>
            <p:ph type="sldNum" sz="quarter" idx="12"/>
          </p:nvPr>
        </p:nvSpPr>
        <p:spPr/>
        <p:txBody>
          <a:bodyPr/>
          <a:lstStyle/>
          <a:p>
            <a:fld id="{D64AE9E8-9E2C-4745-AE65-C1E630DB3797}" type="slidenum">
              <a:rPr lang="sl-SI" smtClean="0"/>
              <a:pPr/>
              <a:t>2</a:t>
            </a:fld>
            <a:endParaRPr lang="sl-SI"/>
          </a:p>
        </p:txBody>
      </p:sp>
    </p:spTree>
    <p:extLst>
      <p:ext uri="{BB962C8B-B14F-4D97-AF65-F5344CB8AC3E}">
        <p14:creationId xmlns:p14="http://schemas.microsoft.com/office/powerpoint/2010/main" val="353368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Ugled IT oddelka</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3" cstate="print"/>
          <a:srcRect/>
          <a:stretch>
            <a:fillRect/>
          </a:stretch>
        </p:blipFill>
        <p:spPr bwMode="auto">
          <a:xfrm>
            <a:off x="6357950" y="6215082"/>
            <a:ext cx="1809750" cy="523875"/>
          </a:xfrm>
          <a:prstGeom prst="rect">
            <a:avLst/>
          </a:prstGeom>
          <a:noFill/>
        </p:spPr>
      </p:pic>
      <p:sp>
        <p:nvSpPr>
          <p:cNvPr id="12" name="PoljeZBesedilom 11"/>
          <p:cNvSpPr txBox="1"/>
          <p:nvPr/>
        </p:nvSpPr>
        <p:spPr>
          <a:xfrm>
            <a:off x="714348" y="1595211"/>
            <a:ext cx="4577732" cy="3416320"/>
          </a:xfrm>
          <a:prstGeom prst="rect">
            <a:avLst/>
          </a:prstGeom>
          <a:noFill/>
        </p:spPr>
        <p:txBody>
          <a:bodyPr wrap="square" rtlCol="0">
            <a:spAutoFit/>
          </a:bodyPr>
          <a:lstStyle/>
          <a:p>
            <a:pPr marL="285750" indent="-285750">
              <a:buFont typeface="Arial" panose="020B0604020202020204" pitchFamily="34" charset="0"/>
              <a:buChar char="•"/>
            </a:pPr>
            <a:r>
              <a:rPr lang="sl-SI" sz="2400" dirty="0" smtClean="0">
                <a:latin typeface="Arial" pitchFamily="34" charset="0"/>
                <a:cs typeface="Arial" pitchFamily="34" charset="0"/>
              </a:rPr>
              <a:t>IT oddelek: kraj kamor gredo umret dobre ideje.</a:t>
            </a:r>
            <a:endParaRPr lang="sl-SI" sz="2400" dirty="0">
              <a:latin typeface="Arial" pitchFamily="34" charset="0"/>
              <a:cs typeface="Arial" pitchFamily="34" charset="0"/>
            </a:endParaRPr>
          </a:p>
          <a:p>
            <a:pPr marL="285750" indent="-285750">
              <a:buFont typeface="Arial" panose="020B0604020202020204" pitchFamily="34" charset="0"/>
              <a:buChar char="•"/>
            </a:pPr>
            <a:endParaRPr lang="sl-SI" sz="2400" dirty="0" smtClean="0">
              <a:latin typeface="Arial" pitchFamily="34" charset="0"/>
              <a:cs typeface="Arial" pitchFamily="34" charset="0"/>
            </a:endParaRPr>
          </a:p>
          <a:p>
            <a:pPr marL="285750" indent="-285750">
              <a:buFont typeface="Arial" panose="020B0604020202020204" pitchFamily="34" charset="0"/>
              <a:buChar char="•"/>
            </a:pPr>
            <a:r>
              <a:rPr lang="sl-SI" sz="2400" dirty="0" smtClean="0">
                <a:latin typeface="Arial" pitchFamily="34" charset="0"/>
                <a:cs typeface="Arial" pitchFamily="34" charset="0"/>
              </a:rPr>
              <a:t>Ljudje, ki razvijajo in pri tem ne razmišljajo (</a:t>
            </a:r>
            <a:r>
              <a:rPr lang="sl-SI" sz="2400" dirty="0" err="1" smtClean="0">
                <a:latin typeface="Arial" pitchFamily="34" charset="0"/>
                <a:cs typeface="Arial" pitchFamily="34" charset="0"/>
              </a:rPr>
              <a:t>codemonkey</a:t>
            </a:r>
            <a:r>
              <a:rPr lang="sl-SI" sz="2400" dirty="0" smtClean="0">
                <a:latin typeface="Arial" pitchFamily="34" charset="0"/>
                <a:cs typeface="Arial" pitchFamily="34" charset="0"/>
              </a:rPr>
              <a:t>).</a:t>
            </a:r>
          </a:p>
          <a:p>
            <a:pPr marL="285750" indent="-285750">
              <a:buFont typeface="Arial" panose="020B0604020202020204" pitchFamily="34" charset="0"/>
              <a:buChar char="•"/>
            </a:pPr>
            <a:endParaRPr lang="sl-SI" sz="2400" dirty="0">
              <a:latin typeface="Arial" pitchFamily="34" charset="0"/>
              <a:cs typeface="Arial" pitchFamily="34" charset="0"/>
            </a:endParaRPr>
          </a:p>
          <a:p>
            <a:pPr marL="285750" indent="-285750">
              <a:buFont typeface="Arial" panose="020B0604020202020204" pitchFamily="34" charset="0"/>
              <a:buChar char="•"/>
            </a:pPr>
            <a:r>
              <a:rPr lang="sl-SI" sz="2400" dirty="0" smtClean="0">
                <a:latin typeface="Arial" pitchFamily="34" charset="0"/>
                <a:cs typeface="Arial" pitchFamily="34" charset="0"/>
              </a:rPr>
              <a:t>„Že pred petimi leti sem imel doma boljši računalnik kot danes v službi.“</a:t>
            </a:r>
            <a:endParaRPr lang="sl-SI" dirty="0" smtClean="0">
              <a:latin typeface="Arial" pitchFamily="34" charset="0"/>
              <a:cs typeface="Arial" pitchFamily="34" charset="0"/>
            </a:endParaRPr>
          </a:p>
        </p:txBody>
      </p:sp>
      <p:pic>
        <p:nvPicPr>
          <p:cNvPr id="10242" name="Picture 2" descr="http://u.cubeupload.com/Hyburnate/sticker375x3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574754"/>
            <a:ext cx="3571875" cy="34290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64AE9E8-9E2C-4745-AE65-C1E630DB3797}" type="slidenum">
              <a:rPr lang="sl-SI" smtClean="0"/>
              <a:pPr/>
              <a:t>3</a:t>
            </a:fld>
            <a:endParaRPr lang="sl-SI"/>
          </a:p>
        </p:txBody>
      </p:sp>
    </p:spTree>
    <p:extLst>
      <p:ext uri="{BB962C8B-B14F-4D97-AF65-F5344CB8AC3E}">
        <p14:creationId xmlns:p14="http://schemas.microsoft.com/office/powerpoint/2010/main" val="1905805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683568" y="404664"/>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Sprememba dojemanja iz poslovnega okolja</a:t>
            </a:r>
            <a:endParaRPr lang="sl-SI" altLang="sl-SI" sz="3200" b="1" dirty="0">
              <a:solidFill>
                <a:srgbClr val="FFFFFF"/>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3" cstate="print"/>
          <a:srcRect/>
          <a:stretch>
            <a:fillRect/>
          </a:stretch>
        </p:blipFill>
        <p:spPr bwMode="auto">
          <a:xfrm>
            <a:off x="6357950" y="6215082"/>
            <a:ext cx="1809750" cy="523875"/>
          </a:xfrm>
          <a:prstGeom prst="rect">
            <a:avLst/>
          </a:prstGeom>
          <a:noFill/>
        </p:spPr>
      </p:pic>
      <p:sp>
        <p:nvSpPr>
          <p:cNvPr id="2" name="AutoShape 2" descr="http://www.clipartbest.com/cliparts/dc7/5dR/dc75dRdc9.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graphicFrame>
        <p:nvGraphicFramePr>
          <p:cNvPr id="4" name="Diagram 3"/>
          <p:cNvGraphicFramePr/>
          <p:nvPr>
            <p:extLst>
              <p:ext uri="{D42A27DB-BD31-4B8C-83A1-F6EECF244321}">
                <p14:modId xmlns:p14="http://schemas.microsoft.com/office/powerpoint/2010/main" val="2804732329"/>
              </p:ext>
            </p:extLst>
          </p:nvPr>
        </p:nvGraphicFramePr>
        <p:xfrm>
          <a:off x="924272" y="1486373"/>
          <a:ext cx="6096000" cy="4390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jeZBesedilom 11"/>
          <p:cNvSpPr txBox="1"/>
          <p:nvPr/>
        </p:nvSpPr>
        <p:spPr>
          <a:xfrm>
            <a:off x="7020272" y="1585751"/>
            <a:ext cx="1907703" cy="1323439"/>
          </a:xfrm>
          <a:prstGeom prst="rect">
            <a:avLst/>
          </a:prstGeom>
          <a:noFill/>
        </p:spPr>
        <p:txBody>
          <a:bodyPr wrap="square" rtlCol="0">
            <a:spAutoFit/>
          </a:bodyPr>
          <a:lstStyle/>
          <a:p>
            <a:r>
              <a:rPr lang="sl-SI" sz="2000" b="1" dirty="0" smtClean="0">
                <a:solidFill>
                  <a:srgbClr val="0099D5"/>
                </a:solidFill>
                <a:latin typeface="Arial" pitchFamily="34" charset="0"/>
                <a:cs typeface="Arial" pitchFamily="34" charset="0"/>
              </a:rPr>
              <a:t>IT iz 7. nadstropja: posredni profitni center</a:t>
            </a:r>
            <a:endParaRPr lang="sl-SI" sz="1600" b="1" dirty="0" smtClean="0">
              <a:solidFill>
                <a:srgbClr val="0099D5"/>
              </a:solidFill>
              <a:latin typeface="Arial" pitchFamily="34" charset="0"/>
              <a:cs typeface="Arial" pitchFamily="34" charset="0"/>
            </a:endParaRPr>
          </a:p>
        </p:txBody>
      </p:sp>
      <p:sp>
        <p:nvSpPr>
          <p:cNvPr id="11" name="PoljeZBesedilom 11"/>
          <p:cNvSpPr txBox="1"/>
          <p:nvPr/>
        </p:nvSpPr>
        <p:spPr>
          <a:xfrm>
            <a:off x="323528" y="5464496"/>
            <a:ext cx="5643602" cy="400110"/>
          </a:xfrm>
          <a:prstGeom prst="rect">
            <a:avLst/>
          </a:prstGeom>
          <a:noFill/>
        </p:spPr>
        <p:txBody>
          <a:bodyPr wrap="square" rtlCol="0">
            <a:spAutoFit/>
          </a:bodyPr>
          <a:lstStyle/>
          <a:p>
            <a:r>
              <a:rPr lang="sl-SI" sz="2000" b="1" dirty="0" smtClean="0">
                <a:solidFill>
                  <a:srgbClr val="0099D5"/>
                </a:solidFill>
                <a:latin typeface="Arial" pitchFamily="34" charset="0"/>
                <a:cs typeface="Arial" pitchFamily="34" charset="0"/>
              </a:rPr>
              <a:t>IT iz kleti: stroškovno mesto</a:t>
            </a:r>
          </a:p>
        </p:txBody>
      </p:sp>
      <p:sp>
        <p:nvSpPr>
          <p:cNvPr id="13" name="Slide Number Placeholder 12"/>
          <p:cNvSpPr>
            <a:spLocks noGrp="1"/>
          </p:cNvSpPr>
          <p:nvPr>
            <p:ph type="sldNum" sz="quarter" idx="12"/>
          </p:nvPr>
        </p:nvSpPr>
        <p:spPr/>
        <p:txBody>
          <a:bodyPr/>
          <a:lstStyle/>
          <a:p>
            <a:fld id="{D64AE9E8-9E2C-4745-AE65-C1E630DB3797}" type="slidenum">
              <a:rPr lang="sl-SI" smtClean="0"/>
              <a:pPr/>
              <a:t>4</a:t>
            </a:fld>
            <a:endParaRPr lang="sl-SI"/>
          </a:p>
        </p:txBody>
      </p:sp>
    </p:spTree>
    <p:extLst>
      <p:ext uri="{BB962C8B-B14F-4D97-AF65-F5344CB8AC3E}">
        <p14:creationId xmlns:p14="http://schemas.microsoft.com/office/powerpoint/2010/main" val="295965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404998" y="1162443"/>
            <a:ext cx="2854411" cy="1138773"/>
          </a:xfrm>
          <a:prstGeom prst="rect">
            <a:avLst/>
          </a:prstGeom>
          <a:noFill/>
        </p:spPr>
        <p:txBody>
          <a:bodyPr wrap="square" rtlCol="0">
            <a:spAutoFit/>
          </a:bodyPr>
          <a:lstStyle/>
          <a:p>
            <a:r>
              <a:rPr lang="sl-SI" sz="4400" dirty="0" smtClean="0">
                <a:solidFill>
                  <a:schemeClr val="bg1"/>
                </a:solidFill>
              </a:rPr>
              <a:t>podatki</a:t>
            </a:r>
          </a:p>
          <a:p>
            <a:r>
              <a:rPr lang="sl-SI" sz="2400" dirty="0" smtClean="0">
                <a:solidFill>
                  <a:schemeClr val="bg1"/>
                </a:solidFill>
              </a:rPr>
              <a:t>so nova</a:t>
            </a:r>
          </a:p>
        </p:txBody>
      </p:sp>
      <p:sp>
        <p:nvSpPr>
          <p:cNvPr id="6" name="TextBox 5"/>
          <p:cNvSpPr txBox="1"/>
          <p:nvPr/>
        </p:nvSpPr>
        <p:spPr>
          <a:xfrm>
            <a:off x="401109" y="5977911"/>
            <a:ext cx="9168714" cy="369332"/>
          </a:xfrm>
          <a:prstGeom prst="rect">
            <a:avLst/>
          </a:prstGeom>
          <a:noFill/>
        </p:spPr>
        <p:txBody>
          <a:bodyPr wrap="square" rtlCol="0">
            <a:spAutoFit/>
          </a:bodyPr>
          <a:lstStyle/>
          <a:p>
            <a:r>
              <a:rPr lang="sl-SI" dirty="0" smtClean="0">
                <a:solidFill>
                  <a:schemeClr val="bg1"/>
                </a:solidFill>
              </a:rPr>
              <a:t>Podatke moramo poiskati, jih izčrpati, obdelati, distribuirati in jih pretvoriti v dohodke.</a:t>
            </a:r>
          </a:p>
        </p:txBody>
      </p:sp>
      <p:sp>
        <p:nvSpPr>
          <p:cNvPr id="7" name="TextBox 6"/>
          <p:cNvSpPr txBox="1"/>
          <p:nvPr/>
        </p:nvSpPr>
        <p:spPr>
          <a:xfrm>
            <a:off x="6455864" y="1027488"/>
            <a:ext cx="1376339" cy="276999"/>
          </a:xfrm>
          <a:prstGeom prst="rect">
            <a:avLst/>
          </a:prstGeom>
          <a:noFill/>
        </p:spPr>
        <p:txBody>
          <a:bodyPr wrap="none" rtlCol="0">
            <a:spAutoFit/>
          </a:bodyPr>
          <a:lstStyle/>
          <a:p>
            <a:r>
              <a:rPr lang="sl-SI" sz="1200" dirty="0" smtClean="0">
                <a:solidFill>
                  <a:schemeClr val="bg1"/>
                </a:solidFill>
              </a:rPr>
              <a:t>David </a:t>
            </a:r>
            <a:r>
              <a:rPr lang="sl-SI" sz="1200" dirty="0" err="1" smtClean="0">
                <a:solidFill>
                  <a:schemeClr val="bg1"/>
                </a:solidFill>
              </a:rPr>
              <a:t>Buckingham</a:t>
            </a:r>
            <a:r>
              <a:rPr lang="sl-SI" sz="1200" dirty="0" smtClean="0">
                <a:solidFill>
                  <a:schemeClr val="bg1"/>
                </a:solidFill>
              </a:rPr>
              <a:t>:</a:t>
            </a:r>
            <a:endParaRPr lang="sl-SI" sz="1200" dirty="0">
              <a:solidFill>
                <a:schemeClr val="bg1"/>
              </a:solidFill>
            </a:endParaRPr>
          </a:p>
        </p:txBody>
      </p:sp>
      <p:sp>
        <p:nvSpPr>
          <p:cNvPr id="2" name="Rectangle 1"/>
          <p:cNvSpPr/>
          <p:nvPr/>
        </p:nvSpPr>
        <p:spPr>
          <a:xfrm>
            <a:off x="6369486" y="2050851"/>
            <a:ext cx="1990545" cy="1107996"/>
          </a:xfrm>
          <a:prstGeom prst="rect">
            <a:avLst/>
          </a:prstGeom>
        </p:spPr>
        <p:txBody>
          <a:bodyPr wrap="none">
            <a:spAutoFit/>
          </a:bodyPr>
          <a:lstStyle/>
          <a:p>
            <a:r>
              <a:rPr lang="sl-SI" sz="6600" dirty="0" smtClean="0">
                <a:solidFill>
                  <a:schemeClr val="bg1"/>
                </a:solidFill>
              </a:rPr>
              <a:t>nafta</a:t>
            </a:r>
            <a:endParaRPr lang="sl-SI" sz="9600" dirty="0">
              <a:solidFill>
                <a:schemeClr val="bg1"/>
              </a:solidFill>
            </a:endParaRPr>
          </a:p>
        </p:txBody>
      </p:sp>
      <p:sp>
        <p:nvSpPr>
          <p:cNvPr id="3" name="Slide Number Placeholder 2"/>
          <p:cNvSpPr>
            <a:spLocks noGrp="1"/>
          </p:cNvSpPr>
          <p:nvPr>
            <p:ph type="sldNum" sz="quarter" idx="12"/>
          </p:nvPr>
        </p:nvSpPr>
        <p:spPr/>
        <p:txBody>
          <a:bodyPr/>
          <a:lstStyle/>
          <a:p>
            <a:fld id="{D64AE9E8-9E2C-4745-AE65-C1E630DB3797}" type="slidenum">
              <a:rPr lang="sl-SI" smtClean="0"/>
              <a:pPr/>
              <a:t>5</a:t>
            </a:fld>
            <a:endParaRPr lang="sl-SI"/>
          </a:p>
        </p:txBody>
      </p:sp>
    </p:spTree>
    <p:extLst>
      <p:ext uri="{BB962C8B-B14F-4D97-AF65-F5344CB8AC3E}">
        <p14:creationId xmlns:p14="http://schemas.microsoft.com/office/powerpoint/2010/main" val="3650661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Študija primera: proizvodno podjetje</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2" cstate="print"/>
          <a:srcRect/>
          <a:stretch>
            <a:fillRect/>
          </a:stretch>
        </p:blipFill>
        <p:spPr bwMode="auto">
          <a:xfrm>
            <a:off x="6357950" y="6215082"/>
            <a:ext cx="1809750" cy="523875"/>
          </a:xfrm>
          <a:prstGeom prst="rect">
            <a:avLst/>
          </a:prstGeom>
          <a:noFill/>
        </p:spPr>
      </p:pic>
      <p:sp>
        <p:nvSpPr>
          <p:cNvPr id="12" name="PoljeZBesedilom 11"/>
          <p:cNvSpPr txBox="1"/>
          <p:nvPr/>
        </p:nvSpPr>
        <p:spPr>
          <a:xfrm>
            <a:off x="714348" y="1785926"/>
            <a:ext cx="5429288" cy="1477328"/>
          </a:xfrm>
          <a:prstGeom prst="rect">
            <a:avLst/>
          </a:prstGeom>
          <a:noFill/>
        </p:spPr>
        <p:txBody>
          <a:bodyPr wrap="square" rtlCol="0">
            <a:spAutoFit/>
          </a:bodyPr>
          <a:lstStyle/>
          <a:p>
            <a:r>
              <a:rPr lang="sl-SI" dirty="0" smtClean="0">
                <a:latin typeface="Arial" pitchFamily="34" charset="0"/>
                <a:cs typeface="Arial" pitchFamily="34" charset="0"/>
              </a:rPr>
              <a:t>Tehnološko podjetje, ki proizvaja elektro komponente. </a:t>
            </a:r>
          </a:p>
          <a:p>
            <a:endParaRPr lang="sl-SI" dirty="0">
              <a:latin typeface="Arial" pitchFamily="34" charset="0"/>
              <a:cs typeface="Arial" pitchFamily="34" charset="0"/>
            </a:endParaRPr>
          </a:p>
          <a:p>
            <a:r>
              <a:rPr lang="sl-SI" dirty="0" smtClean="0">
                <a:latin typeface="Arial" pitchFamily="34" charset="0"/>
                <a:cs typeface="Arial" pitchFamily="34" charset="0"/>
              </a:rPr>
              <a:t>Pobuda: povečanje produktivnosti z zmanjšanjem uporabe interneta za osebne namene.</a:t>
            </a:r>
          </a:p>
        </p:txBody>
      </p:sp>
      <p:pic>
        <p:nvPicPr>
          <p:cNvPr id="11" name="Picture 2" descr="http://taiheng.me/myworks/websites/ass2b/image/bi-larg1.png"/>
          <p:cNvPicPr>
            <a:picLocks noChangeAspect="1" noChangeArrowheads="1"/>
          </p:cNvPicPr>
          <p:nvPr/>
        </p:nvPicPr>
        <p:blipFill>
          <a:blip r:embed="rId3" cstate="print"/>
          <a:srcRect/>
          <a:stretch>
            <a:fillRect/>
          </a:stretch>
        </p:blipFill>
        <p:spPr bwMode="auto">
          <a:xfrm>
            <a:off x="6072198" y="1714488"/>
            <a:ext cx="2857500" cy="3457576"/>
          </a:xfrm>
          <a:prstGeom prst="rect">
            <a:avLst/>
          </a:prstGeom>
          <a:noFill/>
        </p:spPr>
      </p:pic>
      <p:sp>
        <p:nvSpPr>
          <p:cNvPr id="2" name="Slide Number Placeholder 1"/>
          <p:cNvSpPr>
            <a:spLocks noGrp="1"/>
          </p:cNvSpPr>
          <p:nvPr>
            <p:ph type="sldNum" sz="quarter" idx="12"/>
          </p:nvPr>
        </p:nvSpPr>
        <p:spPr/>
        <p:txBody>
          <a:bodyPr/>
          <a:lstStyle/>
          <a:p>
            <a:fld id="{D64AE9E8-9E2C-4745-AE65-C1E630DB3797}" type="slidenum">
              <a:rPr lang="sl-SI" smtClean="0"/>
              <a:pPr/>
              <a:t>6</a:t>
            </a:fld>
            <a:endParaRPr lang="sl-SI"/>
          </a:p>
        </p:txBody>
      </p:sp>
    </p:spTree>
    <p:extLst>
      <p:ext uri="{BB962C8B-B14F-4D97-AF65-F5344CB8AC3E}">
        <p14:creationId xmlns:p14="http://schemas.microsoft.com/office/powerpoint/2010/main" val="464658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Avtomatiziran proces za obveščanje zaposlenih</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3" cstate="print"/>
          <a:srcRect/>
          <a:stretch>
            <a:fillRect/>
          </a:stretch>
        </p:blipFill>
        <p:spPr bwMode="auto">
          <a:xfrm>
            <a:off x="6357950" y="6215082"/>
            <a:ext cx="1809750" cy="523875"/>
          </a:xfrm>
          <a:prstGeom prst="rect">
            <a:avLst/>
          </a:prstGeom>
          <a:noFill/>
        </p:spPr>
      </p:pic>
      <p:pic>
        <p:nvPicPr>
          <p:cNvPr id="3" name="Picture 2"/>
          <p:cNvPicPr>
            <a:picLocks noChangeAspect="1"/>
          </p:cNvPicPr>
          <p:nvPr/>
        </p:nvPicPr>
        <p:blipFill>
          <a:blip r:embed="rId4"/>
          <a:stretch>
            <a:fillRect/>
          </a:stretch>
        </p:blipFill>
        <p:spPr>
          <a:xfrm>
            <a:off x="500034" y="1570004"/>
            <a:ext cx="8250530" cy="3657588"/>
          </a:xfrm>
          <a:prstGeom prst="rect">
            <a:avLst/>
          </a:prstGeom>
        </p:spPr>
      </p:pic>
      <p:sp>
        <p:nvSpPr>
          <p:cNvPr id="4" name="Slide Number Placeholder 3"/>
          <p:cNvSpPr>
            <a:spLocks noGrp="1"/>
          </p:cNvSpPr>
          <p:nvPr>
            <p:ph type="sldNum" sz="quarter" idx="12"/>
          </p:nvPr>
        </p:nvSpPr>
        <p:spPr/>
        <p:txBody>
          <a:bodyPr/>
          <a:lstStyle/>
          <a:p>
            <a:fld id="{D64AE9E8-9E2C-4745-AE65-C1E630DB3797}" type="slidenum">
              <a:rPr lang="sl-SI" smtClean="0"/>
              <a:pPr/>
              <a:t>7</a:t>
            </a:fld>
            <a:endParaRPr lang="sl-SI"/>
          </a:p>
        </p:txBody>
      </p:sp>
    </p:spTree>
    <p:extLst>
      <p:ext uri="{BB962C8B-B14F-4D97-AF65-F5344CB8AC3E}">
        <p14:creationId xmlns:p14="http://schemas.microsoft.com/office/powerpoint/2010/main" val="3456396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Projekt v številkah</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3" cstate="print"/>
          <a:srcRect/>
          <a:stretch>
            <a:fillRect/>
          </a:stretch>
        </p:blipFill>
        <p:spPr bwMode="auto">
          <a:xfrm>
            <a:off x="6357950" y="6215082"/>
            <a:ext cx="1809750" cy="523875"/>
          </a:xfrm>
          <a:prstGeom prst="rect">
            <a:avLst/>
          </a:prstGeom>
          <a:noFill/>
        </p:spPr>
      </p:pic>
      <p:graphicFrame>
        <p:nvGraphicFramePr>
          <p:cNvPr id="10" name="Tabela 9"/>
          <p:cNvGraphicFramePr>
            <a:graphicFrameLocks noGrp="1"/>
          </p:cNvGraphicFramePr>
          <p:nvPr>
            <p:extLst>
              <p:ext uri="{D42A27DB-BD31-4B8C-83A1-F6EECF244321}">
                <p14:modId xmlns:p14="http://schemas.microsoft.com/office/powerpoint/2010/main" val="1865213167"/>
              </p:ext>
            </p:extLst>
          </p:nvPr>
        </p:nvGraphicFramePr>
        <p:xfrm>
          <a:off x="6357950" y="1677081"/>
          <a:ext cx="2428892" cy="3870830"/>
        </p:xfrm>
        <a:graphic>
          <a:graphicData uri="http://schemas.openxmlformats.org/drawingml/2006/table">
            <a:tbl>
              <a:tblPr firstRow="1" bandRow="1">
                <a:tableStyleId>{5C22544A-7EE6-4342-B048-85BDC9FD1C3A}</a:tableStyleId>
              </a:tblPr>
              <a:tblGrid>
                <a:gridCol w="2428892"/>
              </a:tblGrid>
              <a:tr h="536066">
                <a:tc>
                  <a:txBody>
                    <a:bodyPr/>
                    <a:lstStyle/>
                    <a:p>
                      <a:r>
                        <a:rPr lang="sl-SI" sz="1400" dirty="0" smtClean="0">
                          <a:latin typeface="Arial" pitchFamily="34" charset="0"/>
                          <a:cs typeface="Arial" pitchFamily="34" charset="0"/>
                        </a:rPr>
                        <a:t>O PROJEKTU</a:t>
                      </a:r>
                      <a:endParaRPr lang="sl-SI" sz="1400" dirty="0">
                        <a:latin typeface="Arial" pitchFamily="34" charset="0"/>
                        <a:cs typeface="Arial" pitchFamily="34" charset="0"/>
                      </a:endParaRPr>
                    </a:p>
                  </a:txBody>
                  <a:tcPr marL="180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D5"/>
                    </a:solidFill>
                  </a:tcPr>
                </a:tc>
              </a:tr>
              <a:tr h="3334764">
                <a:tc>
                  <a:txBody>
                    <a:bodyPr/>
                    <a:lstStyle/>
                    <a:p>
                      <a:pPr marL="285750" indent="-285750">
                        <a:buFont typeface="Calibri" panose="020F0502020204030204" pitchFamily="34" charset="0"/>
                        <a:buChar char="₋"/>
                      </a:pPr>
                      <a:r>
                        <a:rPr lang="pl-PL" sz="1400" b="1" dirty="0" smtClean="0"/>
                        <a:t>Brez sprememb obstoječe infrastrukture.</a:t>
                      </a:r>
                    </a:p>
                    <a:p>
                      <a:pPr marL="285750" indent="-285750">
                        <a:buFont typeface="Calibri" panose="020F0502020204030204" pitchFamily="34" charset="0"/>
                        <a:buChar char="₋"/>
                      </a:pPr>
                      <a:endParaRPr lang="pl-PL" sz="1400" b="1" dirty="0" smtClean="0"/>
                    </a:p>
                    <a:p>
                      <a:pPr marL="285750" indent="-285750">
                        <a:buFont typeface="Calibri" panose="020F0502020204030204" pitchFamily="34" charset="0"/>
                        <a:buChar char="₋"/>
                      </a:pPr>
                      <a:r>
                        <a:rPr lang="pl-PL" sz="1400" b="1" dirty="0" smtClean="0"/>
                        <a:t>Izvedba</a:t>
                      </a:r>
                      <a:r>
                        <a:rPr lang="pl-PL" sz="1400" b="1" baseline="0" dirty="0" smtClean="0"/>
                        <a:t> v 2-dneh.</a:t>
                      </a:r>
                    </a:p>
                    <a:p>
                      <a:pPr marL="285750" indent="-285750">
                        <a:buFont typeface="Calibri" panose="020F0502020204030204" pitchFamily="34" charset="0"/>
                        <a:buChar char="₋"/>
                      </a:pPr>
                      <a:endParaRPr lang="pl-PL" sz="1400" b="1" baseline="0" dirty="0" smtClean="0"/>
                    </a:p>
                    <a:p>
                      <a:pPr marL="285750" indent="-285750">
                        <a:buFont typeface="Calibri" panose="020F0502020204030204" pitchFamily="34" charset="0"/>
                        <a:buChar char="₋"/>
                      </a:pPr>
                      <a:r>
                        <a:rPr lang="pl-PL" sz="1400" b="1" baseline="0" dirty="0" smtClean="0"/>
                        <a:t>Uporaba entry-level Splunk licence.</a:t>
                      </a:r>
                    </a:p>
                    <a:p>
                      <a:pPr marL="285750" indent="-285750">
                        <a:buFont typeface="Calibri" panose="020F0502020204030204" pitchFamily="34" charset="0"/>
                        <a:buChar char="₋"/>
                      </a:pPr>
                      <a:endParaRPr lang="pl-PL" sz="1400" b="1" baseline="0" dirty="0" smtClean="0"/>
                    </a:p>
                    <a:p>
                      <a:pPr marL="0" indent="0">
                        <a:buFont typeface="Calibri" panose="020F0502020204030204" pitchFamily="34" charset="0"/>
                        <a:buNone/>
                      </a:pPr>
                      <a:endParaRPr lang="pl-PL" sz="1400" b="1" baseline="0" dirty="0" smtClean="0"/>
                    </a:p>
                    <a:p>
                      <a:pPr marL="0" indent="0">
                        <a:buFont typeface="Calibri" panose="020F0502020204030204" pitchFamily="34" charset="0"/>
                        <a:buNone/>
                      </a:pPr>
                      <a:r>
                        <a:rPr lang="pl-PL" sz="2000" b="1" baseline="0" dirty="0" smtClean="0"/>
                        <a:t>ROI &lt; 6 mesecev</a:t>
                      </a:r>
                    </a:p>
                    <a:p>
                      <a:pPr marL="285750" indent="-285750">
                        <a:buFont typeface="Calibri" panose="020F0502020204030204" pitchFamily="34" charset="0"/>
                        <a:buChar char="₋"/>
                      </a:pPr>
                      <a:endParaRPr lang="pl-PL" sz="1400" b="1" baseline="0" dirty="0" smtClean="0"/>
                    </a:p>
                    <a:p>
                      <a:pPr marL="285750" indent="-285750">
                        <a:buFont typeface="Calibri" panose="020F0502020204030204" pitchFamily="34" charset="0"/>
                        <a:buChar char="₋"/>
                      </a:pPr>
                      <a:endParaRPr lang="pl-PL" sz="1400" b="1" baseline="0" dirty="0" smtClean="0"/>
                    </a:p>
                  </a:txBody>
                  <a:tcPr marL="180000" marR="180000" marT="108000" marB="10800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6ECF5"/>
                    </a:solidFill>
                  </a:tcPr>
                </a:tc>
              </a:tr>
            </a:tbl>
          </a:graphicData>
        </a:graphic>
      </p:graphicFrame>
      <p:sp>
        <p:nvSpPr>
          <p:cNvPr id="12" name="PoljeZBesedilom 11"/>
          <p:cNvSpPr txBox="1"/>
          <p:nvPr/>
        </p:nvSpPr>
        <p:spPr>
          <a:xfrm>
            <a:off x="695365" y="1484784"/>
            <a:ext cx="5429288" cy="27238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l-SI" dirty="0" smtClean="0"/>
              <a:t>Dnevno uporabniki na internetu prebijejo 51 ur. </a:t>
            </a:r>
          </a:p>
          <a:p>
            <a:pPr marL="285750" indent="-285750">
              <a:lnSpc>
                <a:spcPct val="150000"/>
              </a:lnSpc>
              <a:buFont typeface="Arial" panose="020B0604020202020204" pitchFamily="34" charset="0"/>
              <a:buChar char="•"/>
            </a:pPr>
            <a:r>
              <a:rPr lang="sl-SI" dirty="0" smtClean="0"/>
              <a:t>Uporaba  interneta se glede na študijo s pomočjo monitoringa zniža do 35%. *</a:t>
            </a:r>
          </a:p>
          <a:p>
            <a:pPr marL="285750" indent="-285750">
              <a:lnSpc>
                <a:spcPct val="150000"/>
              </a:lnSpc>
              <a:buFont typeface="Arial" panose="020B0604020202020204" pitchFamily="34" charset="0"/>
              <a:buChar char="•"/>
            </a:pPr>
            <a:r>
              <a:rPr lang="sl-SI" dirty="0" smtClean="0"/>
              <a:t> Na letni ravni bi s takšnim ukrepom za poslovne procese sprostili cca 4200 delovnih ur.</a:t>
            </a:r>
          </a:p>
          <a:p>
            <a:pPr marL="285750" indent="-285750">
              <a:buFont typeface="Arial" panose="020B0604020202020204" pitchFamily="34" charset="0"/>
              <a:buChar char="•"/>
            </a:pPr>
            <a:endParaRPr lang="sl-SI" dirty="0" smtClean="0"/>
          </a:p>
          <a:p>
            <a:endParaRPr lang="sl-SI"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403100048"/>
              </p:ext>
            </p:extLst>
          </p:nvPr>
        </p:nvGraphicFramePr>
        <p:xfrm>
          <a:off x="1259632" y="3747710"/>
          <a:ext cx="4320480" cy="1800200"/>
        </p:xfrm>
        <a:graphic>
          <a:graphicData uri="http://schemas.openxmlformats.org/presentationml/2006/ole">
            <mc:AlternateContent xmlns:mc="http://schemas.openxmlformats.org/markup-compatibility/2006">
              <mc:Choice xmlns:v="urn:schemas-microsoft-com:vml" Requires="v">
                <p:oleObj spid="_x0000_s3118" name="Image" r:id="rId4" imgW="11428560" imgH="4761720" progId="Photoshop.Image.13">
                  <p:embed/>
                </p:oleObj>
              </mc:Choice>
              <mc:Fallback>
                <p:oleObj name="Image" r:id="rId4" imgW="11428560" imgH="4761720" progId="Photoshop.Image.13">
                  <p:embed/>
                  <p:pic>
                    <p:nvPicPr>
                      <p:cNvPr id="0" name=""/>
                      <p:cNvPicPr/>
                      <p:nvPr/>
                    </p:nvPicPr>
                    <p:blipFill>
                      <a:blip r:embed="rId5"/>
                      <a:stretch>
                        <a:fillRect/>
                      </a:stretch>
                    </p:blipFill>
                    <p:spPr>
                      <a:xfrm>
                        <a:off x="1259632" y="3747710"/>
                        <a:ext cx="4320480" cy="18002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D64AE9E8-9E2C-4745-AE65-C1E630DB3797}" type="slidenum">
              <a:rPr lang="sl-SI" smtClean="0"/>
              <a:pPr/>
              <a:t>8</a:t>
            </a:fld>
            <a:endParaRPr lang="sl-SI"/>
          </a:p>
        </p:txBody>
      </p:sp>
      <p:sp>
        <p:nvSpPr>
          <p:cNvPr id="4" name="Rectangle 3"/>
          <p:cNvSpPr/>
          <p:nvPr/>
        </p:nvSpPr>
        <p:spPr>
          <a:xfrm>
            <a:off x="714347" y="5733256"/>
            <a:ext cx="8106125" cy="246221"/>
          </a:xfrm>
          <a:prstGeom prst="rect">
            <a:avLst/>
          </a:prstGeom>
        </p:spPr>
        <p:txBody>
          <a:bodyPr wrap="square">
            <a:spAutoFit/>
          </a:bodyPr>
          <a:lstStyle/>
          <a:p>
            <a:r>
              <a:rPr lang="sl-SI" sz="1000" dirty="0" smtClean="0">
                <a:latin typeface="Calibri" panose="020F0502020204030204" pitchFamily="34" charset="0"/>
                <a:ea typeface="Times New Roman" panose="02020603050405020304" pitchFamily="18" charset="0"/>
                <a:cs typeface="Times New Roman" panose="02020603050405020304" pitchFamily="18" charset="0"/>
              </a:rPr>
              <a:t>* </a:t>
            </a:r>
            <a:r>
              <a:rPr lang="sl-SI" sz="1000" dirty="0" err="1" smtClean="0">
                <a:latin typeface="Calibri" panose="020F0502020204030204" pitchFamily="34" charset="0"/>
                <a:ea typeface="Times New Roman" panose="02020603050405020304" pitchFamily="18" charset="0"/>
                <a:cs typeface="Times New Roman" panose="02020603050405020304" pitchFamily="18" charset="0"/>
              </a:rPr>
              <a:t>Ubaczenewski</a:t>
            </a:r>
            <a:r>
              <a:rPr lang="sl-SI" sz="1000" dirty="0">
                <a:latin typeface="Calibri" panose="020F0502020204030204" pitchFamily="34" charset="0"/>
                <a:ea typeface="Times New Roman" panose="02020603050405020304" pitchFamily="18" charset="0"/>
                <a:cs typeface="Times New Roman" panose="02020603050405020304" pitchFamily="18" charset="0"/>
              </a:rPr>
              <a:t>, Andrew. </a:t>
            </a:r>
            <a:r>
              <a:rPr lang="sl-SI" sz="1000" dirty="0" err="1">
                <a:latin typeface="Calibri" panose="020F0502020204030204" pitchFamily="34" charset="0"/>
                <a:ea typeface="Times New Roman" panose="02020603050405020304" pitchFamily="18" charset="0"/>
                <a:cs typeface="Times New Roman" panose="02020603050405020304" pitchFamily="18" charset="0"/>
              </a:rPr>
              <a:t>Does</a:t>
            </a:r>
            <a:r>
              <a:rPr lang="sl-SI" sz="1000" dirty="0">
                <a:latin typeface="Calibri" panose="020F0502020204030204" pitchFamily="34" charset="0"/>
                <a:ea typeface="Times New Roman" panose="02020603050405020304" pitchFamily="18" charset="0"/>
                <a:cs typeface="Times New Roman" panose="02020603050405020304" pitchFamily="18" charset="0"/>
              </a:rPr>
              <a:t> </a:t>
            </a:r>
            <a:r>
              <a:rPr lang="sl-SI" sz="1000" dirty="0" err="1">
                <a:latin typeface="Calibri" panose="020F0502020204030204" pitchFamily="34" charset="0"/>
                <a:ea typeface="Times New Roman" panose="02020603050405020304" pitchFamily="18" charset="0"/>
                <a:cs typeface="Times New Roman" panose="02020603050405020304" pitchFamily="18" charset="0"/>
              </a:rPr>
              <a:t>electronic</a:t>
            </a:r>
            <a:r>
              <a:rPr lang="sl-SI" sz="1000" dirty="0">
                <a:latin typeface="Calibri" panose="020F0502020204030204" pitchFamily="34" charset="0"/>
                <a:ea typeface="Times New Roman" panose="02020603050405020304" pitchFamily="18" charset="0"/>
                <a:cs typeface="Times New Roman" panose="02020603050405020304" pitchFamily="18" charset="0"/>
              </a:rPr>
              <a:t> monitoring </a:t>
            </a:r>
            <a:r>
              <a:rPr lang="sl-SI" sz="1000" dirty="0" err="1">
                <a:latin typeface="Calibri" panose="020F0502020204030204" pitchFamily="34" charset="0"/>
                <a:ea typeface="Times New Roman" panose="02020603050405020304" pitchFamily="18" charset="0"/>
                <a:cs typeface="Times New Roman" panose="02020603050405020304" pitchFamily="18" charset="0"/>
              </a:rPr>
              <a:t>of</a:t>
            </a:r>
            <a:r>
              <a:rPr lang="sl-SI" sz="1000" dirty="0">
                <a:latin typeface="Calibri" panose="020F0502020204030204" pitchFamily="34" charset="0"/>
                <a:ea typeface="Times New Roman" panose="02020603050405020304" pitchFamily="18" charset="0"/>
                <a:cs typeface="Times New Roman" panose="02020603050405020304" pitchFamily="18" charset="0"/>
              </a:rPr>
              <a:t> </a:t>
            </a:r>
            <a:r>
              <a:rPr lang="sl-SI" sz="1000" dirty="0" err="1">
                <a:latin typeface="Calibri" panose="020F0502020204030204" pitchFamily="34" charset="0"/>
                <a:ea typeface="Times New Roman" panose="02020603050405020304" pitchFamily="18" charset="0"/>
                <a:cs typeface="Times New Roman" panose="02020603050405020304" pitchFamily="18" charset="0"/>
              </a:rPr>
              <a:t>employee</a:t>
            </a:r>
            <a:r>
              <a:rPr lang="sl-SI" sz="1000" dirty="0">
                <a:latin typeface="Calibri" panose="020F0502020204030204" pitchFamily="34" charset="0"/>
                <a:ea typeface="Times New Roman" panose="02020603050405020304" pitchFamily="18" charset="0"/>
                <a:cs typeface="Times New Roman" panose="02020603050405020304" pitchFamily="18" charset="0"/>
              </a:rPr>
              <a:t> internet </a:t>
            </a:r>
            <a:r>
              <a:rPr lang="sl-SI" sz="1000" dirty="0" err="1">
                <a:latin typeface="Calibri" panose="020F0502020204030204" pitchFamily="34" charset="0"/>
                <a:ea typeface="Times New Roman" panose="02020603050405020304" pitchFamily="18" charset="0"/>
                <a:cs typeface="Times New Roman" panose="02020603050405020304" pitchFamily="18" charset="0"/>
              </a:rPr>
              <a:t>usage</a:t>
            </a:r>
            <a:r>
              <a:rPr lang="sl-SI" sz="1000" dirty="0">
                <a:latin typeface="Calibri" panose="020F0502020204030204" pitchFamily="34" charset="0"/>
                <a:ea typeface="Times New Roman" panose="02020603050405020304" pitchFamily="18" charset="0"/>
                <a:cs typeface="Times New Roman" panose="02020603050405020304" pitchFamily="18" charset="0"/>
              </a:rPr>
              <a:t> </a:t>
            </a:r>
            <a:r>
              <a:rPr lang="sl-SI" sz="1000" dirty="0" err="1">
                <a:latin typeface="Calibri" panose="020F0502020204030204" pitchFamily="34" charset="0"/>
                <a:ea typeface="Times New Roman" panose="02020603050405020304" pitchFamily="18" charset="0"/>
                <a:cs typeface="Times New Roman" panose="02020603050405020304" pitchFamily="18" charset="0"/>
              </a:rPr>
              <a:t>work</a:t>
            </a:r>
            <a:r>
              <a:rPr lang="sl-SI" sz="1000" dirty="0">
                <a:latin typeface="Calibri" panose="020F0502020204030204" pitchFamily="34" charset="0"/>
                <a:ea typeface="Times New Roman" panose="02020603050405020304" pitchFamily="18" charset="0"/>
                <a:cs typeface="Times New Roman" panose="02020603050405020304" pitchFamily="18" charset="0"/>
              </a:rPr>
              <a:t>? </a:t>
            </a:r>
            <a:r>
              <a:rPr lang="sl-SI" sz="1000" i="1" dirty="0" err="1">
                <a:latin typeface="Calibri" panose="020F0502020204030204" pitchFamily="34" charset="0"/>
                <a:ea typeface="Times New Roman" panose="02020603050405020304" pitchFamily="18" charset="0"/>
                <a:cs typeface="Times New Roman" panose="02020603050405020304" pitchFamily="18" charset="0"/>
              </a:rPr>
              <a:t>Communications</a:t>
            </a:r>
            <a:r>
              <a:rPr lang="sl-SI" sz="1000" i="1" dirty="0">
                <a:latin typeface="Calibri" panose="020F0502020204030204" pitchFamily="34" charset="0"/>
                <a:ea typeface="Times New Roman" panose="02020603050405020304" pitchFamily="18" charset="0"/>
                <a:cs typeface="Times New Roman" panose="02020603050405020304" pitchFamily="18" charset="0"/>
              </a:rPr>
              <a:t> </a:t>
            </a:r>
            <a:r>
              <a:rPr lang="sl-SI" sz="1000" i="1" dirty="0" err="1">
                <a:latin typeface="Calibri" panose="020F0502020204030204" pitchFamily="34" charset="0"/>
                <a:ea typeface="Times New Roman" panose="02020603050405020304" pitchFamily="18" charset="0"/>
                <a:cs typeface="Times New Roman" panose="02020603050405020304" pitchFamily="18" charset="0"/>
              </a:rPr>
              <a:t>of</a:t>
            </a:r>
            <a:r>
              <a:rPr lang="sl-SI" sz="1000" i="1" dirty="0">
                <a:latin typeface="Calibri" panose="020F0502020204030204" pitchFamily="34" charset="0"/>
                <a:ea typeface="Times New Roman" panose="02020603050405020304" pitchFamily="18" charset="0"/>
                <a:cs typeface="Times New Roman" panose="02020603050405020304" pitchFamily="18" charset="0"/>
              </a:rPr>
              <a:t> </a:t>
            </a:r>
            <a:r>
              <a:rPr lang="sl-SI" sz="1000" i="1" dirty="0" err="1">
                <a:latin typeface="Calibri" panose="020F0502020204030204" pitchFamily="34" charset="0"/>
                <a:ea typeface="Times New Roman" panose="02020603050405020304" pitchFamily="18" charset="0"/>
                <a:cs typeface="Times New Roman" panose="02020603050405020304" pitchFamily="18" charset="0"/>
              </a:rPr>
              <a:t>the</a:t>
            </a:r>
            <a:r>
              <a:rPr lang="sl-SI" sz="1000" i="1" dirty="0">
                <a:latin typeface="Calibri" panose="020F0502020204030204" pitchFamily="34" charset="0"/>
                <a:ea typeface="Times New Roman" panose="02020603050405020304" pitchFamily="18" charset="0"/>
                <a:cs typeface="Times New Roman" panose="02020603050405020304" pitchFamily="18" charset="0"/>
              </a:rPr>
              <a:t> ACM</a:t>
            </a:r>
            <a:r>
              <a:rPr lang="sl-SI" sz="1000" dirty="0">
                <a:latin typeface="Calibri" panose="020F0502020204030204" pitchFamily="34" charset="0"/>
                <a:ea typeface="Times New Roman" panose="02020603050405020304" pitchFamily="18" charset="0"/>
                <a:cs typeface="Times New Roman" panose="02020603050405020304" pitchFamily="18" charset="0"/>
              </a:rPr>
              <a:t> </a:t>
            </a:r>
            <a:endParaRPr lang="sl-SI" sz="2400" dirty="0"/>
          </a:p>
        </p:txBody>
      </p:sp>
    </p:spTree>
    <p:extLst>
      <p:ext uri="{BB962C8B-B14F-4D97-AF65-F5344CB8AC3E}">
        <p14:creationId xmlns:p14="http://schemas.microsoft.com/office/powerpoint/2010/main" val="3533684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0" y="6072206"/>
            <a:ext cx="9144000" cy="785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2"/>
          <p:cNvSpPr txBox="1">
            <a:spLocks noChangeArrowheads="1"/>
          </p:cNvSpPr>
          <p:nvPr/>
        </p:nvSpPr>
        <p:spPr>
          <a:xfrm>
            <a:off x="714348" y="390525"/>
            <a:ext cx="7929618" cy="1038211"/>
          </a:xfrm>
          <a:prstGeom prst="rect">
            <a:avLst/>
          </a:prstGeom>
          <a:noFill/>
          <a:ln w="18360" cap="flat">
            <a:noFill/>
            <a:bevel/>
            <a:headEnd/>
            <a:tailEnd/>
          </a:ln>
        </p:spPr>
        <p:txBody>
          <a:bodyPr vert="horz" lIns="9360" tIns="97056" rIns="9360" bIns="93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3200" b="1" dirty="0" smtClean="0">
                <a:solidFill>
                  <a:srgbClr val="8CC640"/>
                </a:solidFill>
              </a:rPr>
              <a:t>Študija primera: vpogled v poslovne podatke</a:t>
            </a:r>
            <a:endParaRPr lang="sl-SI" altLang="sl-SI" sz="3200" b="1" dirty="0">
              <a:solidFill>
                <a:srgbClr val="8CC640"/>
              </a:solidFill>
            </a:endParaRPr>
          </a:p>
        </p:txBody>
      </p:sp>
      <p:sp>
        <p:nvSpPr>
          <p:cNvPr id="8" name="TextBox 7"/>
          <p:cNvSpPr txBox="1"/>
          <p:nvPr/>
        </p:nvSpPr>
        <p:spPr>
          <a:xfrm>
            <a:off x="500034" y="6357958"/>
            <a:ext cx="1877437" cy="261610"/>
          </a:xfrm>
          <a:prstGeom prst="rect">
            <a:avLst/>
          </a:prstGeom>
          <a:noFill/>
        </p:spPr>
        <p:txBody>
          <a:bodyPr wrap="none">
            <a:spAutoFit/>
          </a:bodyPr>
          <a:lstStyle/>
          <a:p>
            <a:pPr marL="171450" indent="-171450">
              <a:buFont typeface="Wingdings" panose="05000000000000000000" pitchFamily="2" charset="2"/>
              <a:buChar char="Ø"/>
              <a:defRPr/>
            </a:pPr>
            <a:r>
              <a:rPr lang="sl-SI" sz="1100" b="1" dirty="0">
                <a:solidFill>
                  <a:schemeClr val="bg1"/>
                </a:solidFill>
                <a:ea typeface="MS Gothic" pitchFamily="49" charset="-128"/>
              </a:rPr>
              <a:t>Be a </a:t>
            </a:r>
            <a:r>
              <a:rPr lang="sl-SI" sz="1100" b="1" dirty="0" err="1">
                <a:solidFill>
                  <a:schemeClr val="bg1"/>
                </a:solidFill>
                <a:ea typeface="MS Gothic" pitchFamily="49" charset="-128"/>
              </a:rPr>
              <a:t>hero</a:t>
            </a:r>
            <a:r>
              <a:rPr lang="sl-SI" sz="1100" b="1" dirty="0">
                <a:solidFill>
                  <a:schemeClr val="bg1"/>
                </a:solidFill>
                <a:ea typeface="MS Gothic" pitchFamily="49" charset="-128"/>
              </a:rPr>
              <a:t>. Go home </a:t>
            </a:r>
            <a:r>
              <a:rPr lang="sl-SI" sz="1100" b="1" dirty="0" err="1">
                <a:solidFill>
                  <a:schemeClr val="bg1"/>
                </a:solidFill>
                <a:ea typeface="MS Gothic" pitchFamily="49" charset="-128"/>
              </a:rPr>
              <a:t>early</a:t>
            </a:r>
            <a:r>
              <a:rPr lang="sl-SI" sz="1100" b="1" dirty="0">
                <a:solidFill>
                  <a:schemeClr val="bg1"/>
                </a:solidFill>
                <a:ea typeface="MS Gothic" pitchFamily="49" charset="-128"/>
              </a:rPr>
              <a:t>.</a:t>
            </a:r>
          </a:p>
        </p:txBody>
      </p:sp>
      <p:pic>
        <p:nvPicPr>
          <p:cNvPr id="9218" name="Picture 2" descr="Our Space Appliances"/>
          <p:cNvPicPr>
            <a:picLocks noChangeAspect="1" noChangeArrowheads="1"/>
          </p:cNvPicPr>
          <p:nvPr/>
        </p:nvPicPr>
        <p:blipFill>
          <a:blip r:embed="rId3" cstate="print"/>
          <a:srcRect/>
          <a:stretch>
            <a:fillRect/>
          </a:stretch>
        </p:blipFill>
        <p:spPr bwMode="auto">
          <a:xfrm>
            <a:off x="6357950" y="6215082"/>
            <a:ext cx="1809750" cy="523875"/>
          </a:xfrm>
          <a:prstGeom prst="rect">
            <a:avLst/>
          </a:prstGeom>
          <a:noFill/>
        </p:spPr>
      </p:pic>
      <p:sp>
        <p:nvSpPr>
          <p:cNvPr id="12" name="PoljeZBesedilom 11"/>
          <p:cNvSpPr txBox="1"/>
          <p:nvPr/>
        </p:nvSpPr>
        <p:spPr>
          <a:xfrm>
            <a:off x="695365" y="1484784"/>
            <a:ext cx="5429288" cy="2862322"/>
          </a:xfrm>
          <a:prstGeom prst="rect">
            <a:avLst/>
          </a:prstGeom>
          <a:noFill/>
        </p:spPr>
        <p:txBody>
          <a:bodyPr wrap="square" rtlCol="0">
            <a:spAutoFit/>
          </a:bodyPr>
          <a:lstStyle/>
          <a:p>
            <a:r>
              <a:rPr lang="sl-SI" dirty="0" smtClean="0">
                <a:latin typeface="Arial" pitchFamily="34" charset="0"/>
                <a:cs typeface="Arial" pitchFamily="34" charset="0"/>
              </a:rPr>
              <a:t>Poslovna inteligenca: Ena </a:t>
            </a:r>
            <a:r>
              <a:rPr lang="sl-SI" dirty="0">
                <a:latin typeface="Arial" pitchFamily="34" charset="0"/>
                <a:cs typeface="Arial" pitchFamily="34" charset="0"/>
              </a:rPr>
              <a:t>izmed nujnih komponent vsakega informacijskega sistema. </a:t>
            </a:r>
          </a:p>
          <a:p>
            <a:endParaRPr lang="sl-SI" dirty="0">
              <a:latin typeface="Arial" pitchFamily="34" charset="0"/>
              <a:cs typeface="Arial" pitchFamily="34" charset="0"/>
            </a:endParaRPr>
          </a:p>
          <a:p>
            <a:pPr marL="285750" indent="-285750">
              <a:buFont typeface="Arial" panose="020B0604020202020204" pitchFamily="34" charset="0"/>
              <a:buChar char="•"/>
            </a:pPr>
            <a:r>
              <a:rPr lang="sl-SI" dirty="0">
                <a:latin typeface="Arial" pitchFamily="34" charset="0"/>
                <a:cs typeface="Arial" pitchFamily="34" charset="0"/>
              </a:rPr>
              <a:t>Vpogled v finančne, </a:t>
            </a:r>
            <a:r>
              <a:rPr lang="sl-SI" dirty="0" smtClean="0">
                <a:latin typeface="Arial" pitchFamily="34" charset="0"/>
                <a:cs typeface="Arial" pitchFamily="34" charset="0"/>
              </a:rPr>
              <a:t>komercialne in </a:t>
            </a:r>
            <a:r>
              <a:rPr lang="sl-SI" dirty="0">
                <a:latin typeface="Arial" pitchFamily="34" charset="0"/>
                <a:cs typeface="Arial" pitchFamily="34" charset="0"/>
              </a:rPr>
              <a:t>logistične  podatke </a:t>
            </a:r>
            <a:r>
              <a:rPr lang="sl-SI" dirty="0" smtClean="0">
                <a:latin typeface="Arial" pitchFamily="34" charset="0"/>
                <a:cs typeface="Arial" pitchFamily="34" charset="0"/>
              </a:rPr>
              <a:t>ter število </a:t>
            </a:r>
            <a:r>
              <a:rPr lang="sl-SI" dirty="0">
                <a:latin typeface="Arial" pitchFamily="34" charset="0"/>
                <a:cs typeface="Arial" pitchFamily="34" charset="0"/>
              </a:rPr>
              <a:t>izvedenih transakcij.</a:t>
            </a:r>
          </a:p>
          <a:p>
            <a:pPr marL="285750" indent="-285750">
              <a:buFont typeface="Arial" panose="020B0604020202020204" pitchFamily="34" charset="0"/>
              <a:buChar char="•"/>
            </a:pPr>
            <a:endParaRPr lang="sl-SI" dirty="0">
              <a:latin typeface="Arial" pitchFamily="34" charset="0"/>
              <a:cs typeface="Arial" pitchFamily="34" charset="0"/>
            </a:endParaRPr>
          </a:p>
          <a:p>
            <a:pPr marL="285750" indent="-285750">
              <a:buFont typeface="Arial" panose="020B0604020202020204" pitchFamily="34" charset="0"/>
              <a:buChar char="•"/>
            </a:pPr>
            <a:r>
              <a:rPr lang="sl-SI" dirty="0">
                <a:latin typeface="Arial" pitchFamily="34" charset="0"/>
                <a:cs typeface="Arial" pitchFamily="34" charset="0"/>
              </a:rPr>
              <a:t>Prikazuje smer v katero podjetje pluje.</a:t>
            </a:r>
          </a:p>
          <a:p>
            <a:pPr marL="285750" indent="-285750">
              <a:buFont typeface="Arial" panose="020B0604020202020204" pitchFamily="34" charset="0"/>
              <a:buChar char="•"/>
            </a:pPr>
            <a:endParaRPr lang="sl-SI" dirty="0">
              <a:latin typeface="Arial" pitchFamily="34" charset="0"/>
              <a:cs typeface="Arial" pitchFamily="34" charset="0"/>
            </a:endParaRPr>
          </a:p>
          <a:p>
            <a:pPr marL="285750" indent="-285750">
              <a:buFont typeface="Arial" panose="020B0604020202020204" pitchFamily="34" charset="0"/>
              <a:buChar char="•"/>
            </a:pPr>
            <a:r>
              <a:rPr lang="sl-SI" dirty="0">
                <a:latin typeface="Arial" pitchFamily="34" charset="0"/>
                <a:cs typeface="Arial" pitchFamily="34" charset="0"/>
              </a:rPr>
              <a:t>Pomembno je, da so podatki zajeti in prikazani v realnem času =&gt; hitro reagiranje na spremembe</a:t>
            </a:r>
            <a:r>
              <a:rPr lang="sl-SI" dirty="0" smtClean="0">
                <a:latin typeface="Arial" pitchFamily="34" charset="0"/>
                <a:cs typeface="Arial" pitchFamily="34" charset="0"/>
              </a:rPr>
              <a:t>.</a:t>
            </a:r>
            <a:endParaRPr lang="sl-SI" dirty="0" smtClean="0"/>
          </a:p>
        </p:txBody>
      </p:sp>
      <p:sp>
        <p:nvSpPr>
          <p:cNvPr id="3" name="Slide Number Placeholder 2"/>
          <p:cNvSpPr>
            <a:spLocks noGrp="1"/>
          </p:cNvSpPr>
          <p:nvPr>
            <p:ph type="sldNum" sz="quarter" idx="12"/>
          </p:nvPr>
        </p:nvSpPr>
        <p:spPr/>
        <p:txBody>
          <a:bodyPr/>
          <a:lstStyle/>
          <a:p>
            <a:fld id="{D64AE9E8-9E2C-4745-AE65-C1E630DB3797}" type="slidenum">
              <a:rPr lang="sl-SI" smtClean="0"/>
              <a:pPr/>
              <a:t>9</a:t>
            </a:fld>
            <a:endParaRPr lang="sl-SI"/>
          </a:p>
        </p:txBody>
      </p:sp>
      <p:pic>
        <p:nvPicPr>
          <p:cNvPr id="11" name="Picture 2" descr="http://taiheng.me/myworks/websites/ass2b/image/bi-larg1.png"/>
          <p:cNvPicPr>
            <a:picLocks noChangeAspect="1" noChangeArrowheads="1"/>
          </p:cNvPicPr>
          <p:nvPr/>
        </p:nvPicPr>
        <p:blipFill>
          <a:blip r:embed="rId4" cstate="print"/>
          <a:srcRect/>
          <a:stretch>
            <a:fillRect/>
          </a:stretch>
        </p:blipFill>
        <p:spPr bwMode="auto">
          <a:xfrm>
            <a:off x="6072198" y="1714488"/>
            <a:ext cx="2857500" cy="3457576"/>
          </a:xfrm>
          <a:prstGeom prst="rect">
            <a:avLst/>
          </a:prstGeom>
          <a:noFill/>
        </p:spPr>
      </p:pic>
    </p:spTree>
    <p:extLst>
      <p:ext uri="{BB962C8B-B14F-4D97-AF65-F5344CB8AC3E}">
        <p14:creationId xmlns:p14="http://schemas.microsoft.com/office/powerpoint/2010/main" val="2596565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3947</TotalTime>
  <Words>1259</Words>
  <Application>Microsoft Office PowerPoint</Application>
  <PresentationFormat>On-screen Show (4:3)</PresentationFormat>
  <Paragraphs>164</Paragraphs>
  <Slides>16</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MS Gothic</vt:lpstr>
      <vt:lpstr>Arial</vt:lpstr>
      <vt:lpstr>Calibri</vt:lpstr>
      <vt:lpstr>Times New Roman</vt:lpstr>
      <vt:lpstr>Wingdings</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Piksl</dc:creator>
  <cp:lastModifiedBy>Žiga Humar</cp:lastModifiedBy>
  <cp:revision>80</cp:revision>
  <dcterms:created xsi:type="dcterms:W3CDTF">2013-12-17T09:45:52Z</dcterms:created>
  <dcterms:modified xsi:type="dcterms:W3CDTF">2014-11-26T16:38:19Z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