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21"/>
  </p:notesMasterIdLst>
  <p:sldIdLst>
    <p:sldId id="256" r:id="rId2"/>
    <p:sldId id="363" r:id="rId3"/>
    <p:sldId id="368" r:id="rId4"/>
    <p:sldId id="372" r:id="rId5"/>
    <p:sldId id="278" r:id="rId6"/>
    <p:sldId id="370" r:id="rId7"/>
    <p:sldId id="369" r:id="rId8"/>
    <p:sldId id="371" r:id="rId9"/>
    <p:sldId id="349" r:id="rId10"/>
    <p:sldId id="351" r:id="rId11"/>
    <p:sldId id="352" r:id="rId12"/>
    <p:sldId id="366" r:id="rId13"/>
    <p:sldId id="355" r:id="rId14"/>
    <p:sldId id="367" r:id="rId15"/>
    <p:sldId id="373" r:id="rId16"/>
    <p:sldId id="362" r:id="rId17"/>
    <p:sldId id="374" r:id="rId18"/>
    <p:sldId id="375" r:id="rId19"/>
    <p:sldId id="376" r:id="rId20"/>
  </p:sldIdLst>
  <p:sldSz cx="9144000" cy="6858000" type="screen4x3"/>
  <p:notesSz cx="7099300" cy="102235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1">
          <p15:clr>
            <a:srgbClr val="A4A3A4"/>
          </p15:clr>
        </p15:guide>
        <p15:guide id="2" pos="22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8" autoAdjust="0"/>
    <p:restoredTop sz="94660" autoAdjust="0"/>
  </p:normalViewPr>
  <p:slideViewPr>
    <p:cSldViewPr>
      <p:cViewPr varScale="1">
        <p:scale>
          <a:sx n="112" d="100"/>
          <a:sy n="112" d="100"/>
        </p:scale>
        <p:origin x="948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66" y="1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540" y="-120"/>
      </p:cViewPr>
      <p:guideLst>
        <p:guide orient="horz" pos="2961"/>
        <p:guide pos="22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eth\Documents\Projects\GTM\FAS8000%20PPR%20Performance%20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eth\Documents\Projects\GTM\FAS8000%20PPR%20Performance%20Chart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ubram\Documents\Performance\8KB-13+2_SSD%20v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baseline="0" dirty="0">
                <a:effectLst/>
              </a:rPr>
              <a:t>NFS </a:t>
            </a:r>
            <a:r>
              <a:rPr lang="en-US" sz="1200" b="1" i="0" baseline="0" dirty="0" smtClean="0">
                <a:effectLst/>
              </a:rPr>
              <a:t>File System </a:t>
            </a:r>
            <a:r>
              <a:rPr lang="en-US" sz="1200" b="1" i="0" baseline="0" dirty="0">
                <a:effectLst/>
              </a:rPr>
              <a:t>Performance (</a:t>
            </a:r>
            <a:r>
              <a:rPr lang="en-US" sz="1200" b="1" i="0" baseline="0" dirty="0" smtClean="0">
                <a:effectLst/>
              </a:rPr>
              <a:t>Two-Node </a:t>
            </a:r>
            <a:r>
              <a:rPr lang="en-US" sz="1200" b="1" i="0" baseline="0" dirty="0">
                <a:effectLst/>
              </a:rPr>
              <a:t>HA Pair)</a:t>
            </a:r>
            <a:endParaRPr lang="en-US" sz="1200" dirty="0">
              <a:effectLst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baseline="0" dirty="0">
                <a:effectLst/>
              </a:rPr>
              <a:t>Data ONTAP® 8.2.1 Clustered Data ONTAP</a:t>
            </a:r>
            <a:endParaRPr lang="en-US" sz="1200" dirty="0">
              <a:effectLst/>
            </a:endParaRPr>
          </a:p>
        </c:rich>
      </c:tx>
      <c:layout>
        <c:manualLayout>
          <c:xMode val="edge"/>
          <c:yMode val="edge"/>
          <c:x val="0.356302873905472"/>
          <c:y val="3.25813731882245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479793749185699"/>
          <c:y val="0.24812094211907701"/>
          <c:w val="0.801673386571359"/>
          <c:h val="0.55388624119353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'cDOT FAS8000 Platform Report'!$A$24:$A$31</c:f>
              <c:strCache>
                <c:ptCount val="1"/>
                <c:pt idx="0">
                  <c:v>FAS/V3220 FAS8020 FAS/V3250 FAS8040 FAS/V6220 FAS8060 FAS/V6290 FAS8080 EX</c:v>
                </c:pt>
              </c:strCache>
            </c:strRef>
          </c:tx>
          <c:spPr>
            <a:solidFill>
              <a:srgbClr val="005BA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7C5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84BD00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0067C5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84BD00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005BAE"/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84BD00"/>
              </a:soli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0067C5"/>
              </a:solidFill>
            </c:spPr>
          </c:dPt>
          <c:dPt>
            <c:idx val="7"/>
            <c:invertIfNegative val="0"/>
            <c:bubble3D val="0"/>
            <c:spPr>
              <a:solidFill>
                <a:srgbClr val="84BD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'cDOT FAS8000 Platform Report'!$A$24:$A$31</c:f>
              <c:strCache>
                <c:ptCount val="8"/>
                <c:pt idx="0">
                  <c:v>FAS/V3220</c:v>
                </c:pt>
                <c:pt idx="1">
                  <c:v>FAS8020</c:v>
                </c:pt>
                <c:pt idx="2">
                  <c:v>FAS/V3250</c:v>
                </c:pt>
                <c:pt idx="3">
                  <c:v>FAS8040</c:v>
                </c:pt>
                <c:pt idx="4">
                  <c:v>FAS/V6220</c:v>
                </c:pt>
                <c:pt idx="5">
                  <c:v>FAS8060</c:v>
                </c:pt>
                <c:pt idx="6">
                  <c:v>FAS/V6290</c:v>
                </c:pt>
                <c:pt idx="7">
                  <c:v>FAS8080 EX</c:v>
                </c:pt>
              </c:strCache>
            </c:strRef>
          </c:cat>
          <c:val>
            <c:numRef>
              <c:f>'cDOT FAS8000 Platform Report'!$B$24:$B$31</c:f>
              <c:numCache>
                <c:formatCode>General</c:formatCode>
                <c:ptCount val="8"/>
                <c:pt idx="0">
                  <c:v>47000</c:v>
                </c:pt>
                <c:pt idx="1">
                  <c:v>108000</c:v>
                </c:pt>
                <c:pt idx="2">
                  <c:v>70000</c:v>
                </c:pt>
                <c:pt idx="3">
                  <c:v>140000</c:v>
                </c:pt>
                <c:pt idx="4">
                  <c:v>127000</c:v>
                </c:pt>
                <c:pt idx="5">
                  <c:v>218000</c:v>
                </c:pt>
                <c:pt idx="6">
                  <c:v>223000</c:v>
                </c:pt>
                <c:pt idx="7">
                  <c:v>321000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906152"/>
        <c:axId val="129276216"/>
      </c:barChart>
      <c:catAx>
        <c:axId val="127906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129276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927621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Throughput </a:t>
                </a:r>
                <a:r>
                  <a:rPr lang="en-US" dirty="0" smtClean="0"/>
                  <a:t>(IOPS)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6890787587721801E-2"/>
              <c:y val="0.291420593702382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12790615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OLTP Database </a:t>
            </a:r>
            <a:r>
              <a:rPr lang="en-US" sz="120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IOPS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20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Two-Node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HA Pair)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Data ONTAP® 8.2.1 Clustered Data </a:t>
            </a:r>
            <a:r>
              <a:rPr lang="en-US" sz="120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ONTAP</a:t>
            </a:r>
            <a:endParaRPr lang="en-US" sz="12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356302873905472"/>
          <c:y val="3.25813731882245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479793749185699"/>
          <c:y val="0.24812094211907701"/>
          <c:w val="0.801673386571359"/>
          <c:h val="0.55388624119353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'cDOT FAS8000 Platform Report'!$A$2:$A$9</c:f>
              <c:strCache>
                <c:ptCount val="1"/>
                <c:pt idx="0">
                  <c:v>FAS/V3220 FAS8020 FAS/V3250 FAS8040 FAS/V6220 FAS8060 FAS/V6290 FAS8080 EX</c:v>
                </c:pt>
              </c:strCache>
            </c:strRef>
          </c:tx>
          <c:spPr>
            <a:solidFill>
              <a:srgbClr val="005BA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7C5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84BD00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0067C5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84BD00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005BAE"/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84BD00"/>
              </a:solidFill>
              <a:ln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84BD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'cDOT FAS8000 Platform Report'!$A$2:$A$9</c:f>
              <c:strCache>
                <c:ptCount val="8"/>
                <c:pt idx="0">
                  <c:v>FAS/V3220</c:v>
                </c:pt>
                <c:pt idx="1">
                  <c:v>FAS8020</c:v>
                </c:pt>
                <c:pt idx="2">
                  <c:v>FAS/V3250</c:v>
                </c:pt>
                <c:pt idx="3">
                  <c:v>FAS8040</c:v>
                </c:pt>
                <c:pt idx="4">
                  <c:v>FAS/V6220</c:v>
                </c:pt>
                <c:pt idx="5">
                  <c:v>FAS8060</c:v>
                </c:pt>
                <c:pt idx="6">
                  <c:v>FAS/V6290</c:v>
                </c:pt>
                <c:pt idx="7">
                  <c:v>FAS8080 EX</c:v>
                </c:pt>
              </c:strCache>
            </c:strRef>
          </c:cat>
          <c:val>
            <c:numRef>
              <c:f>'cDOT FAS8000 Platform Report'!$B$2:$B$9</c:f>
              <c:numCache>
                <c:formatCode>General</c:formatCode>
                <c:ptCount val="8"/>
                <c:pt idx="0">
                  <c:v>24000</c:v>
                </c:pt>
                <c:pt idx="1">
                  <c:v>73000</c:v>
                </c:pt>
                <c:pt idx="2">
                  <c:v>49500</c:v>
                </c:pt>
                <c:pt idx="3">
                  <c:v>104000</c:v>
                </c:pt>
                <c:pt idx="4">
                  <c:v>83000</c:v>
                </c:pt>
                <c:pt idx="5">
                  <c:v>134000</c:v>
                </c:pt>
                <c:pt idx="6">
                  <c:v>105000</c:v>
                </c:pt>
                <c:pt idx="7">
                  <c:v>184000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924704"/>
        <c:axId val="127201168"/>
      </c:barChart>
      <c:catAx>
        <c:axId val="12792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127201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72011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Throughput </a:t>
                </a:r>
                <a:r>
                  <a:rPr lang="en-US" dirty="0" smtClean="0"/>
                  <a:t>(IOPS)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6890787587721801E-2"/>
              <c:y val="0.291420593702382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127924704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l-S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92D050"/>
                </a:solidFill>
              </a:rPr>
              <a:t>FAS8080 EX </a:t>
            </a:r>
            <a:r>
              <a:rPr lang="en-US" dirty="0">
                <a:solidFill>
                  <a:srgbClr val="92D050"/>
                </a:solidFill>
              </a:rPr>
              <a:t>NFS 8KB Random Read 13+2 SSD HA</a:t>
            </a:r>
            <a:r>
              <a:rPr lang="en-US" baseline="0" dirty="0">
                <a:solidFill>
                  <a:srgbClr val="92D050"/>
                </a:solidFill>
              </a:rPr>
              <a:t> Pair</a:t>
            </a:r>
            <a:endParaRPr lang="en-US" dirty="0">
              <a:solidFill>
                <a:srgbClr val="92D050"/>
              </a:solidFill>
            </a:endParaRP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v>DOT 8.3</c:v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Sheet1!$E$3:$E$19</c:f>
              <c:numCache>
                <c:formatCode>General</c:formatCode>
                <c:ptCount val="17"/>
                <c:pt idx="0">
                  <c:v>17.916</c:v>
                </c:pt>
                <c:pt idx="1">
                  <c:v>58.863999999999997</c:v>
                </c:pt>
                <c:pt idx="2">
                  <c:v>99.825999999999979</c:v>
                </c:pt>
                <c:pt idx="3">
                  <c:v>138.22399999999999</c:v>
                </c:pt>
                <c:pt idx="4">
                  <c:v>179.184</c:v>
                </c:pt>
                <c:pt idx="5">
                  <c:v>199.66</c:v>
                </c:pt>
                <c:pt idx="6">
                  <c:v>217.584</c:v>
                </c:pt>
                <c:pt idx="7">
                  <c:v>238.06399999999999</c:v>
                </c:pt>
                <c:pt idx="8">
                  <c:v>258.572</c:v>
                </c:pt>
                <c:pt idx="9">
                  <c:v>279.11</c:v>
                </c:pt>
                <c:pt idx="10">
                  <c:v>299.584</c:v>
                </c:pt>
                <c:pt idx="11">
                  <c:v>320.07400000000001</c:v>
                </c:pt>
                <c:pt idx="12">
                  <c:v>358.58600000000001</c:v>
                </c:pt>
                <c:pt idx="13">
                  <c:v>379.11799999999999</c:v>
                </c:pt>
                <c:pt idx="14">
                  <c:v>399.63</c:v>
                </c:pt>
                <c:pt idx="15">
                  <c:v>420.18</c:v>
                </c:pt>
                <c:pt idx="16">
                  <c:v>437.91399999999931</c:v>
                </c:pt>
              </c:numCache>
            </c:numRef>
          </c:xVal>
          <c:yVal>
            <c:numRef>
              <c:f>Sheet1!$D$22:$D$38</c:f>
              <c:numCache>
                <c:formatCode>General</c:formatCode>
                <c:ptCount val="17"/>
                <c:pt idx="0">
                  <c:v>0.51639000000000002</c:v>
                </c:pt>
                <c:pt idx="1">
                  <c:v>0.99168000000000001</c:v>
                </c:pt>
                <c:pt idx="2">
                  <c:v>1.1010899999999999</c:v>
                </c:pt>
                <c:pt idx="3">
                  <c:v>1.1221099999999999</c:v>
                </c:pt>
                <c:pt idx="4">
                  <c:v>1.13432</c:v>
                </c:pt>
                <c:pt idx="5">
                  <c:v>1.13961</c:v>
                </c:pt>
                <c:pt idx="6">
                  <c:v>1.1366700000000001</c:v>
                </c:pt>
                <c:pt idx="7">
                  <c:v>1.12944</c:v>
                </c:pt>
                <c:pt idx="8">
                  <c:v>1.1281699999999999</c:v>
                </c:pt>
                <c:pt idx="9">
                  <c:v>1.15527</c:v>
                </c:pt>
                <c:pt idx="10">
                  <c:v>1.1854499999999999</c:v>
                </c:pt>
                <c:pt idx="11">
                  <c:v>1.23109</c:v>
                </c:pt>
                <c:pt idx="12">
                  <c:v>1.37124</c:v>
                </c:pt>
                <c:pt idx="13">
                  <c:v>1.5342899999999999</c:v>
                </c:pt>
                <c:pt idx="14">
                  <c:v>2.6766499999999929</c:v>
                </c:pt>
                <c:pt idx="15">
                  <c:v>5.2465700000000002</c:v>
                </c:pt>
                <c:pt idx="16">
                  <c:v>5.4778799999999999</c:v>
                </c:pt>
              </c:numCache>
            </c:numRef>
          </c:yVal>
          <c:smooth val="1"/>
        </c:ser>
        <c:ser>
          <c:idx val="2"/>
          <c:order val="1"/>
          <c:tx>
            <c:v>DOT 8.2.2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Sheet1!$E$42:$E$58</c:f>
              <c:numCache>
                <c:formatCode>General</c:formatCode>
                <c:ptCount val="17"/>
                <c:pt idx="0">
                  <c:v>17.914000000000001</c:v>
                </c:pt>
                <c:pt idx="1">
                  <c:v>58.834000000000003</c:v>
                </c:pt>
                <c:pt idx="2">
                  <c:v>99.725999999999999</c:v>
                </c:pt>
                <c:pt idx="3">
                  <c:v>138.03800000000001</c:v>
                </c:pt>
                <c:pt idx="4">
                  <c:v>178.88399999999999</c:v>
                </c:pt>
                <c:pt idx="5">
                  <c:v>199.29400000000001</c:v>
                </c:pt>
                <c:pt idx="6">
                  <c:v>217.13800000000001</c:v>
                </c:pt>
                <c:pt idx="7">
                  <c:v>237.53399999999999</c:v>
                </c:pt>
                <c:pt idx="8">
                  <c:v>257.89999999999992</c:v>
                </c:pt>
                <c:pt idx="9">
                  <c:v>278.24400000000009</c:v>
                </c:pt>
                <c:pt idx="10">
                  <c:v>298.61</c:v>
                </c:pt>
                <c:pt idx="11">
                  <c:v>318.92599999999931</c:v>
                </c:pt>
                <c:pt idx="12">
                  <c:v>357.12799999999999</c:v>
                </c:pt>
                <c:pt idx="13">
                  <c:v>374.78</c:v>
                </c:pt>
                <c:pt idx="14">
                  <c:v>389.61</c:v>
                </c:pt>
                <c:pt idx="15">
                  <c:v>394.57400000000001</c:v>
                </c:pt>
                <c:pt idx="16">
                  <c:v>394.27</c:v>
                </c:pt>
              </c:numCache>
            </c:numRef>
          </c:xVal>
          <c:yVal>
            <c:numRef>
              <c:f>Sheet1!$D$60:$D$76</c:f>
              <c:numCache>
                <c:formatCode>General</c:formatCode>
                <c:ptCount val="17"/>
                <c:pt idx="0">
                  <c:v>0.62290999999999996</c:v>
                </c:pt>
                <c:pt idx="1">
                  <c:v>1.0135799999999999</c:v>
                </c:pt>
                <c:pt idx="2">
                  <c:v>1.15215</c:v>
                </c:pt>
                <c:pt idx="3">
                  <c:v>1.2188699999999999</c:v>
                </c:pt>
                <c:pt idx="4">
                  <c:v>1.3624000000000001</c:v>
                </c:pt>
                <c:pt idx="5">
                  <c:v>1.4518599999999999</c:v>
                </c:pt>
                <c:pt idx="6">
                  <c:v>1.5831299999999999</c:v>
                </c:pt>
                <c:pt idx="7">
                  <c:v>1.69956</c:v>
                </c:pt>
                <c:pt idx="8">
                  <c:v>1.8811</c:v>
                </c:pt>
                <c:pt idx="9">
                  <c:v>2.0344600000000002</c:v>
                </c:pt>
                <c:pt idx="10">
                  <c:v>2.2577500000000001</c:v>
                </c:pt>
                <c:pt idx="11">
                  <c:v>2.579629999999999</c:v>
                </c:pt>
                <c:pt idx="12">
                  <c:v>3.79047</c:v>
                </c:pt>
                <c:pt idx="13">
                  <c:v>4.71035</c:v>
                </c:pt>
                <c:pt idx="14">
                  <c:v>5.6327699999999998</c:v>
                </c:pt>
                <c:pt idx="15">
                  <c:v>5.8555099999999927</c:v>
                </c:pt>
                <c:pt idx="16">
                  <c:v>5.8590799999999996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719152"/>
        <c:axId val="268719544"/>
      </c:scatterChart>
      <c:valAx>
        <c:axId val="268719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8KB Random Read </a:t>
                </a:r>
                <a:r>
                  <a:rPr lang="en-US" sz="1200" dirty="0" smtClean="0"/>
                  <a:t>IOPs/sec</a:t>
                </a:r>
                <a:endParaRPr lang="en-US" sz="12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l-SI"/>
          </a:p>
        </c:txPr>
        <c:crossAx val="268719544"/>
        <c:crosses val="autoZero"/>
        <c:crossBetween val="midCat"/>
      </c:valAx>
      <c:valAx>
        <c:axId val="268719544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Latency  </a:t>
                </a:r>
                <a:r>
                  <a:rPr lang="en-US" sz="1200" dirty="0" smtClean="0"/>
                  <a:t>(</a:t>
                </a:r>
                <a:r>
                  <a:rPr lang="en-US" sz="1200" dirty="0" err="1" smtClean="0"/>
                  <a:t>ms</a:t>
                </a:r>
                <a:r>
                  <a:rPr lang="en-US" sz="1200" dirty="0"/>
                  <a:t>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l-SI"/>
          </a:p>
        </c:txPr>
        <c:crossAx val="268719152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84588368175379802"/>
          <c:y val="0.21143103087641399"/>
          <c:w val="0.134761600768704"/>
          <c:h val="0.14431827323776"/>
        </c:manualLayout>
      </c:layout>
      <c:overlay val="0"/>
      <c:txPr>
        <a:bodyPr/>
        <a:lstStyle/>
        <a:p>
          <a:pPr>
            <a:defRPr sz="1100"/>
          </a:pPr>
          <a:endParaRPr lang="sl-SI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35025"/>
            <a:ext cx="5495925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87400" y="5221288"/>
            <a:ext cx="6303963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4194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48513" algn="l"/>
                <a:tab pos="1497025" algn="l"/>
                <a:tab pos="2245538" algn="l"/>
                <a:tab pos="2994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459288" y="0"/>
            <a:ext cx="34194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48513" algn="l"/>
                <a:tab pos="1497025" algn="l"/>
                <a:tab pos="2245538" algn="l"/>
                <a:tab pos="2994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444163"/>
            <a:ext cx="34194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48513" algn="l"/>
                <a:tab pos="1497025" algn="l"/>
                <a:tab pos="2245538" algn="l"/>
                <a:tab pos="2994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459288" y="10444163"/>
            <a:ext cx="34194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48513" algn="l"/>
                <a:tab pos="1497025" algn="l"/>
                <a:tab pos="2245538" algn="l"/>
                <a:tab pos="2994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922C8603-BD70-40E3-98FF-E3D8D31FFBDB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69499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F0CF7E1F-F182-4B6A-9065-BC4BB89A67B4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BBE2449D-29CF-4ACB-A662-27F64D7DFBF5}" type="slidenum">
              <a:rPr lang="en-US" altLang="sl-SI" sz="1400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</a:t>
            </a:fld>
            <a:endParaRPr lang="en-US" altLang="sl-SI" sz="1400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6568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10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10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5164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11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11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4938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12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12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0077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13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13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0219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14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14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9283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15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15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060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16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16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514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17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17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2934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18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18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1875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19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19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3028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2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9135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3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4607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4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4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5099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5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5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837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6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6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3882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7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7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4554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8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8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2667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9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9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80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D3102-AD23-4BFF-87AE-61567A0BE8E3}" type="datetime1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6B047-8A59-4D42-9CB7-09D08CC3C9E2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6806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ABC42-E576-4B96-A2BC-C9DCC9DAE463}" type="datetime1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9938-DBC6-421E-8B3A-E388AA1E3B28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3773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9B64A-A574-4632-8FB6-30501D3E1ACB}" type="datetime1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6F7-0335-42FC-8C1F-EF68052F2B3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69250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1663" cy="1427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5663" cy="468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6650C-F100-488F-BB45-BFECAB47B4B9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7241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5725-E820-4B2A-A81C-15E6A453397F}" type="datetime1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8D28A-2AB6-4EFD-AEA3-770634B3976B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7960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DB90A-5AB2-4BF4-8147-F4CADCC03FE3}" type="datetime1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23A1-D478-4C80-9A24-4A5406DB7821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8679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ECF7D-CB0D-4FDB-902B-9E5CD56B2F3F}" type="datetime1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3D04-F57B-40B9-A40C-96000B118527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5692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5614-9033-4786-9235-17DD4EEE6651}" type="datetime1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6ADD4-991C-46A8-8A4F-29071AF676BC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3634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D299-E27D-455F-9667-E019E6CEA2DD}" type="datetime1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0B03-13A4-42C0-973D-FEC3EB201D86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2059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AA9CB-1752-48C5-8105-E376DCE212C0}" type="datetime1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ECB5-4ABF-4D84-9F9B-95481C3D510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0550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1C62-8F5A-4581-84EA-8C88B3391AE6}" type="datetime1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68DAC-34BD-456C-86AF-06D0E06D5BF5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841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98DDE-8CD0-4E97-98D0-8F413940748F}" type="datetime1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24D5-A247-43D5-9609-E03E6044FD3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7749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32173FB-1AB4-4E32-A9B3-6E3BFA7E3CEF}" type="datetimeFigureOut">
              <a:rPr lang="sl-SI"/>
              <a:pPr>
                <a:defRPr/>
              </a:pPr>
              <a:t>28.11.2014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7B059F3-237A-4755-B160-B94E47433A19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.png"/><Relationship Id="rId7" Type="http://schemas.openxmlformats.org/officeDocument/2006/relationships/image" Target="../media/image9.gi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16.png"/><Relationship Id="rId5" Type="http://schemas.openxmlformats.org/officeDocument/2006/relationships/image" Target="../media/image14.gif"/><Relationship Id="rId10" Type="http://schemas.openxmlformats.org/officeDocument/2006/relationships/image" Target="../media/image12.gif"/><Relationship Id="rId4" Type="http://schemas.openxmlformats.org/officeDocument/2006/relationships/image" Target="../media/image13.png"/><Relationship Id="rId9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975" y="-171450"/>
            <a:ext cx="9505950" cy="7129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4725144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bg1"/>
                </a:solidFill>
              </a:rPr>
              <a:t>NetApp novosti, </a:t>
            </a:r>
          </a:p>
          <a:p>
            <a:r>
              <a:rPr lang="sl-SI" sz="3200" dirty="0" smtClean="0">
                <a:solidFill>
                  <a:schemeClr val="bg1"/>
                </a:solidFill>
              </a:rPr>
              <a:t>ki jih je prineslo leto 2014</a:t>
            </a:r>
            <a:endParaRPr lang="sl-SI" sz="2000" dirty="0" smtClean="0">
              <a:solidFill>
                <a:schemeClr val="bg1"/>
              </a:solidFill>
            </a:endParaRPr>
          </a:p>
          <a:p>
            <a:r>
              <a:rPr lang="sl-SI" sz="2000" dirty="0" smtClean="0">
                <a:solidFill>
                  <a:schemeClr val="bg1"/>
                </a:solidFill>
              </a:rPr>
              <a:t>Matej Moškon</a:t>
            </a:r>
            <a:endParaRPr lang="sl-SI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err="1">
                <a:solidFill>
                  <a:schemeClr val="bg1"/>
                </a:solidFill>
              </a:rPr>
              <a:t>Clustered</a:t>
            </a:r>
            <a:r>
              <a:rPr lang="sl-SI" altLang="sl-SI" sz="2800" dirty="0">
                <a:solidFill>
                  <a:schemeClr val="bg1"/>
                </a:solidFill>
              </a:rPr>
              <a:t> </a:t>
            </a:r>
            <a:r>
              <a:rPr lang="sl-SI" altLang="sl-SI" sz="2800" dirty="0" err="1">
                <a:solidFill>
                  <a:schemeClr val="bg1"/>
                </a:solidFill>
              </a:rPr>
              <a:t>Data</a:t>
            </a:r>
            <a:r>
              <a:rPr lang="sl-SI" altLang="sl-SI" sz="2800" dirty="0">
                <a:solidFill>
                  <a:schemeClr val="bg1"/>
                </a:solidFill>
              </a:rPr>
              <a:t> ONTAP arhitektura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3186828" y="1748466"/>
            <a:ext cx="2780734" cy="7169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28573" y="5485152"/>
            <a:ext cx="2882334" cy="5345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43521" y="3314399"/>
            <a:ext cx="5184594" cy="802989"/>
            <a:chOff x="4289910" y="3416792"/>
            <a:chExt cx="4353735" cy="674306"/>
          </a:xfrm>
        </p:grpSpPr>
        <p:pic>
          <p:nvPicPr>
            <p:cNvPr id="27" name="Picture 26" descr="left.gif"/>
            <p:cNvPicPr>
              <a:picLocks noChangeAspect="1"/>
            </p:cNvPicPr>
            <p:nvPr/>
          </p:nvPicPr>
          <p:blipFill>
            <a:blip r:embed="rId4" cstate="print"/>
            <a:srcRect t="15227" r="7072" b="43505"/>
            <a:stretch>
              <a:fillRect/>
            </a:stretch>
          </p:blipFill>
          <p:spPr>
            <a:xfrm>
              <a:off x="4289910" y="3416792"/>
              <a:ext cx="996696" cy="472113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 bwMode="auto">
            <a:xfrm>
              <a:off x="4293507" y="3899974"/>
              <a:ext cx="99593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9" name="Picture 28" descr="left.gif"/>
            <p:cNvPicPr>
              <a:picLocks noChangeAspect="1"/>
            </p:cNvPicPr>
            <p:nvPr/>
          </p:nvPicPr>
          <p:blipFill>
            <a:blip r:embed="rId4" cstate="print"/>
            <a:srcRect t="15227" r="7072" b="43505"/>
            <a:stretch>
              <a:fillRect/>
            </a:stretch>
          </p:blipFill>
          <p:spPr>
            <a:xfrm>
              <a:off x="5382973" y="3416801"/>
              <a:ext cx="996696" cy="472104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 bwMode="auto">
            <a:xfrm>
              <a:off x="5386650" y="3899974"/>
              <a:ext cx="99593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1" name="Group 30"/>
            <p:cNvGrpSpPr/>
            <p:nvPr/>
          </p:nvGrpSpPr>
          <p:grpSpPr>
            <a:xfrm>
              <a:off x="6446129" y="3426862"/>
              <a:ext cx="2197516" cy="664236"/>
              <a:chOff x="6446129" y="3184488"/>
              <a:chExt cx="2197516" cy="66423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6446129" y="3184488"/>
                <a:ext cx="2197516" cy="664236"/>
                <a:chOff x="6177224" y="3184488"/>
                <a:chExt cx="2197516" cy="664236"/>
              </a:xfrm>
            </p:grpSpPr>
            <p:pic>
              <p:nvPicPr>
                <p:cNvPr id="36" name="Picture 35" descr="center.gif"/>
                <p:cNvPicPr>
                  <a:picLocks noChangeAspect="1"/>
                </p:cNvPicPr>
                <p:nvPr/>
              </p:nvPicPr>
              <p:blipFill>
                <a:blip r:embed="rId5" cstate="print"/>
                <a:srcRect t="17996" b="41514"/>
                <a:stretch>
                  <a:fillRect/>
                </a:stretch>
              </p:blipFill>
              <p:spPr>
                <a:xfrm>
                  <a:off x="6177224" y="3184488"/>
                  <a:ext cx="1130716" cy="472751"/>
                </a:xfrm>
                <a:prstGeom prst="rect">
                  <a:avLst/>
                </a:prstGeom>
              </p:spPr>
            </p:pic>
            <p:pic>
              <p:nvPicPr>
                <p:cNvPr id="37" name="Picture 36" descr="right.gif"/>
                <p:cNvPicPr>
                  <a:picLocks noChangeAspect="1"/>
                </p:cNvPicPr>
                <p:nvPr/>
              </p:nvPicPr>
              <p:blipFill>
                <a:blip r:embed="rId6" cstate="print"/>
                <a:srcRect t="17996" b="41514"/>
                <a:stretch>
                  <a:fillRect/>
                </a:stretch>
              </p:blipFill>
              <p:spPr>
                <a:xfrm>
                  <a:off x="7311906" y="3184489"/>
                  <a:ext cx="1062834" cy="472750"/>
                </a:xfrm>
                <a:prstGeom prst="rect">
                  <a:avLst/>
                </a:prstGeom>
              </p:spPr>
            </p:pic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6241140" y="3659640"/>
                  <a:ext cx="995930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Straight Connector 38"/>
                <p:cNvCxnSpPr/>
                <p:nvPr/>
              </p:nvCxnSpPr>
              <p:spPr bwMode="auto">
                <a:xfrm>
                  <a:off x="7378810" y="3659640"/>
                  <a:ext cx="995930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pic>
              <p:nvPicPr>
                <p:cNvPr id="40" name="Picture 39" descr="left.gif"/>
                <p:cNvPicPr>
                  <a:picLocks noChangeAspect="1"/>
                </p:cNvPicPr>
                <p:nvPr/>
              </p:nvPicPr>
              <p:blipFill>
                <a:blip r:embed="rId7" cstate="print"/>
                <a:srcRect b="84518"/>
                <a:stretch>
                  <a:fillRect/>
                </a:stretch>
              </p:blipFill>
              <p:spPr>
                <a:xfrm rot="10800000">
                  <a:off x="7311906" y="3667963"/>
                  <a:ext cx="1062834" cy="180761"/>
                </a:xfrm>
                <a:prstGeom prst="rect">
                  <a:avLst/>
                </a:prstGeom>
              </p:spPr>
            </p:pic>
          </p:grpSp>
          <p:pic>
            <p:nvPicPr>
              <p:cNvPr id="35" name="Picture 34" descr="center.gif"/>
              <p:cNvPicPr>
                <a:picLocks noChangeAspect="1"/>
              </p:cNvPicPr>
              <p:nvPr/>
            </p:nvPicPr>
            <p:blipFill>
              <a:blip r:embed="rId5" cstate="print"/>
              <a:srcRect b="84518"/>
              <a:stretch>
                <a:fillRect/>
              </a:stretch>
            </p:blipFill>
            <p:spPr>
              <a:xfrm rot="10800000">
                <a:off x="6459071" y="3665923"/>
                <a:ext cx="1130716" cy="180762"/>
              </a:xfrm>
              <a:prstGeom prst="rect">
                <a:avLst/>
              </a:prstGeom>
            </p:spPr>
          </p:pic>
        </p:grpSp>
        <p:pic>
          <p:nvPicPr>
            <p:cNvPr id="32" name="Picture 31" descr="center.gif"/>
            <p:cNvPicPr>
              <a:picLocks noChangeAspect="1"/>
            </p:cNvPicPr>
            <p:nvPr/>
          </p:nvPicPr>
          <p:blipFill>
            <a:blip r:embed="rId5" cstate="print"/>
            <a:srcRect b="84518"/>
            <a:stretch>
              <a:fillRect/>
            </a:stretch>
          </p:blipFill>
          <p:spPr>
            <a:xfrm rot="10800000">
              <a:off x="5356397" y="3908297"/>
              <a:ext cx="1130716" cy="180761"/>
            </a:xfrm>
            <a:prstGeom prst="rect">
              <a:avLst/>
            </a:prstGeom>
          </p:spPr>
        </p:pic>
        <p:pic>
          <p:nvPicPr>
            <p:cNvPr id="33" name="Picture 32" descr="right.gif"/>
            <p:cNvPicPr>
              <a:picLocks noChangeAspect="1"/>
            </p:cNvPicPr>
            <p:nvPr/>
          </p:nvPicPr>
          <p:blipFill>
            <a:blip r:embed="rId6" cstate="print"/>
            <a:srcRect b="84518"/>
            <a:stretch>
              <a:fillRect/>
            </a:stretch>
          </p:blipFill>
          <p:spPr>
            <a:xfrm rot="10800000">
              <a:off x="4302010" y="3910003"/>
              <a:ext cx="1062834" cy="18076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 flipV="1">
            <a:off x="2669333" y="2570211"/>
            <a:ext cx="3833836" cy="694846"/>
            <a:chOff x="2500426" y="4107544"/>
            <a:chExt cx="3833836" cy="694846"/>
          </a:xfrm>
        </p:grpSpPr>
        <p:cxnSp>
          <p:nvCxnSpPr>
            <p:cNvPr id="23" name="Elbow Connector 22"/>
            <p:cNvCxnSpPr/>
            <p:nvPr/>
          </p:nvCxnSpPr>
          <p:spPr bwMode="auto">
            <a:xfrm rot="16200000" flipH="1">
              <a:off x="3111442" y="3504045"/>
              <a:ext cx="687327" cy="190935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24" name="Elbow Connector 23"/>
            <p:cNvCxnSpPr/>
            <p:nvPr/>
          </p:nvCxnSpPr>
          <p:spPr bwMode="auto">
            <a:xfrm rot="16200000" flipH="1">
              <a:off x="3747910" y="4140513"/>
              <a:ext cx="691087" cy="63266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25" name="Elbow Connector 24"/>
            <p:cNvCxnSpPr/>
            <p:nvPr/>
          </p:nvCxnSpPr>
          <p:spPr bwMode="auto">
            <a:xfrm rot="5400000">
              <a:off x="4388133" y="4132955"/>
              <a:ext cx="691086" cy="64778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26" name="Elbow Connector 25"/>
            <p:cNvCxnSpPr/>
            <p:nvPr/>
          </p:nvCxnSpPr>
          <p:spPr bwMode="auto">
            <a:xfrm rot="5400000">
              <a:off x="5024601" y="3492728"/>
              <a:ext cx="694846" cy="192447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sp>
        <p:nvSpPr>
          <p:cNvPr id="10" name="TextBox 24"/>
          <p:cNvSpPr txBox="1"/>
          <p:nvPr/>
        </p:nvSpPr>
        <p:spPr>
          <a:xfrm>
            <a:off x="3710807" y="1744130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Data Network</a:t>
            </a:r>
          </a:p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SAN/NAS</a:t>
            </a:r>
          </a:p>
        </p:txBody>
      </p:sp>
      <p:sp>
        <p:nvSpPr>
          <p:cNvPr id="11" name="TextBox 28"/>
          <p:cNvSpPr txBox="1"/>
          <p:nvPr/>
        </p:nvSpPr>
        <p:spPr>
          <a:xfrm>
            <a:off x="3226262" y="5537388"/>
            <a:ext cx="2691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Management Network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95293" y="3908610"/>
            <a:ext cx="4796005" cy="1507846"/>
            <a:chOff x="2586117" y="4111123"/>
            <a:chExt cx="3756981" cy="584118"/>
          </a:xfrm>
        </p:grpSpPr>
        <p:cxnSp>
          <p:nvCxnSpPr>
            <p:cNvPr id="19" name="Elbow Connector 18"/>
            <p:cNvCxnSpPr/>
            <p:nvPr/>
          </p:nvCxnSpPr>
          <p:spPr bwMode="auto">
            <a:xfrm>
              <a:off x="2586117" y="4111123"/>
              <a:ext cx="1756609" cy="584118"/>
            </a:xfrm>
            <a:prstGeom prst="bentConnector3">
              <a:avLst>
                <a:gd name="adj1" fmla="val -122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20" name="Elbow Connector 19"/>
            <p:cNvCxnSpPr/>
            <p:nvPr/>
          </p:nvCxnSpPr>
          <p:spPr bwMode="auto">
            <a:xfrm rot="16200000" flipH="1">
              <a:off x="3643588" y="3992413"/>
              <a:ext cx="572194" cy="826081"/>
            </a:xfrm>
            <a:prstGeom prst="bentConnector3">
              <a:avLst>
                <a:gd name="adj1" fmla="val 100299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21" name="Elbow Connector 20"/>
            <p:cNvCxnSpPr/>
            <p:nvPr/>
          </p:nvCxnSpPr>
          <p:spPr bwMode="auto">
            <a:xfrm rot="5400000">
              <a:off x="4531199" y="3922835"/>
              <a:ext cx="582090" cy="959035"/>
            </a:xfrm>
            <a:prstGeom prst="bentConnector3">
              <a:avLst>
                <a:gd name="adj1" fmla="val 99761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22" name="Elbow Connector 21"/>
            <p:cNvCxnSpPr/>
            <p:nvPr/>
          </p:nvCxnSpPr>
          <p:spPr bwMode="auto">
            <a:xfrm rot="10800000" flipV="1">
              <a:off x="4350514" y="4112611"/>
              <a:ext cx="1992584" cy="580785"/>
            </a:xfrm>
            <a:prstGeom prst="bentConnector3">
              <a:avLst>
                <a:gd name="adj1" fmla="val -178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sp>
        <p:nvSpPr>
          <p:cNvPr id="13" name="Rounded Rectangle 12"/>
          <p:cNvSpPr/>
          <p:nvPr/>
        </p:nvSpPr>
        <p:spPr bwMode="auto">
          <a:xfrm>
            <a:off x="3343355" y="4221502"/>
            <a:ext cx="2474843" cy="7169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26"/>
          <p:cNvSpPr txBox="1"/>
          <p:nvPr/>
        </p:nvSpPr>
        <p:spPr>
          <a:xfrm>
            <a:off x="3353294" y="4214859"/>
            <a:ext cx="2454965" cy="707886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Cluster Interconnect</a:t>
            </a:r>
          </a:p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10GbE</a:t>
            </a:r>
          </a:p>
        </p:txBody>
      </p:sp>
      <p:sp>
        <p:nvSpPr>
          <p:cNvPr id="15" name="Left-Right Arrow 14"/>
          <p:cNvSpPr/>
          <p:nvPr/>
        </p:nvSpPr>
        <p:spPr bwMode="auto">
          <a:xfrm>
            <a:off x="5793748" y="3481670"/>
            <a:ext cx="304800" cy="243840"/>
          </a:xfrm>
          <a:prstGeom prst="leftRightArrow">
            <a:avLst>
              <a:gd name="adj1" fmla="val 59890"/>
              <a:gd name="adj2" fmla="val 36813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</a:t>
            </a:r>
          </a:p>
        </p:txBody>
      </p:sp>
      <p:sp>
        <p:nvSpPr>
          <p:cNvPr id="16" name="Left-Right Arrow 15"/>
          <p:cNvSpPr/>
          <p:nvPr/>
        </p:nvSpPr>
        <p:spPr bwMode="auto">
          <a:xfrm>
            <a:off x="3133676" y="3481670"/>
            <a:ext cx="304800" cy="243840"/>
          </a:xfrm>
          <a:prstGeom prst="leftRightArrow">
            <a:avLst>
              <a:gd name="adj1" fmla="val 59890"/>
              <a:gd name="adj2" fmla="val 36813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801434" y="3182412"/>
            <a:ext cx="5777346" cy="3314700"/>
          </a:xfrm>
          <a:prstGeom prst="rect">
            <a:avLst/>
          </a:prstGeom>
          <a:noFill/>
          <a:ln w="1587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30"/>
          <p:cNvSpPr txBox="1"/>
          <p:nvPr/>
        </p:nvSpPr>
        <p:spPr>
          <a:xfrm>
            <a:off x="1791043" y="6133431"/>
            <a:ext cx="3107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dirty="0" smtClean="0"/>
              <a:t>Clustered Data ONTAP</a:t>
            </a:r>
            <a:r>
              <a:rPr lang="en-US" sz="1600" baseline="30000" dirty="0" smtClean="0"/>
              <a:t>®</a:t>
            </a:r>
            <a:r>
              <a:rPr lang="en-US" sz="1600" dirty="0" smtClean="0"/>
              <a:t> Cluster</a:t>
            </a:r>
          </a:p>
        </p:txBody>
      </p:sp>
    </p:spTree>
    <p:extLst>
      <p:ext uri="{BB962C8B-B14F-4D97-AF65-F5344CB8AC3E}">
        <p14:creationId xmlns:p14="http://schemas.microsoft.com/office/powerpoint/2010/main" val="870315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NDO – brezprekinitvene sistemske operacije</a:t>
            </a:r>
            <a:endParaRPr lang="sl-SI" altLang="sl-SI" sz="2800" dirty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9" name="Group 178"/>
          <p:cNvGrpSpPr/>
          <p:nvPr/>
        </p:nvGrpSpPr>
        <p:grpSpPr>
          <a:xfrm>
            <a:off x="2771800" y="3474575"/>
            <a:ext cx="1824432" cy="1769302"/>
            <a:chOff x="2348221" y="3875089"/>
            <a:chExt cx="1824432" cy="1769302"/>
          </a:xfrm>
        </p:grpSpPr>
        <p:grpSp>
          <p:nvGrpSpPr>
            <p:cNvPr id="270" name="Group 175"/>
            <p:cNvGrpSpPr/>
            <p:nvPr/>
          </p:nvGrpSpPr>
          <p:grpSpPr>
            <a:xfrm>
              <a:off x="2429993" y="4286969"/>
              <a:ext cx="1727251" cy="1357426"/>
              <a:chOff x="2429993" y="4286969"/>
              <a:chExt cx="1727251" cy="1357426"/>
            </a:xfrm>
          </p:grpSpPr>
          <p:grpSp>
            <p:nvGrpSpPr>
              <p:cNvPr id="277" name="Group 197"/>
              <p:cNvGrpSpPr/>
              <p:nvPr/>
            </p:nvGrpSpPr>
            <p:grpSpPr>
              <a:xfrm>
                <a:off x="2766385" y="4286969"/>
                <a:ext cx="998503" cy="314941"/>
                <a:chOff x="7010400" y="3657600"/>
                <a:chExt cx="1145309" cy="609600"/>
              </a:xfrm>
            </p:grpSpPr>
            <p:grpSp>
              <p:nvGrpSpPr>
                <p:cNvPr id="300" name="Group 224"/>
                <p:cNvGrpSpPr/>
                <p:nvPr/>
              </p:nvGrpSpPr>
              <p:grpSpPr>
                <a:xfrm>
                  <a:off x="7010400" y="3694546"/>
                  <a:ext cx="1145309" cy="498763"/>
                  <a:chOff x="6741495" y="3694546"/>
                  <a:chExt cx="1145309" cy="498763"/>
                </a:xfrm>
              </p:grpSpPr>
              <p:cxnSp>
                <p:nvCxnSpPr>
                  <p:cNvPr id="303" name="Straight Arrow Connector 302"/>
                  <p:cNvCxnSpPr/>
                  <p:nvPr/>
                </p:nvCxnSpPr>
                <p:spPr bwMode="auto">
                  <a:xfrm flipV="1">
                    <a:off x="6741495" y="3694546"/>
                    <a:ext cx="1145309" cy="498763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bg1">
                        <a:lumMod val="85000"/>
                      </a:schemeClr>
                    </a:solidFill>
                    <a:prstDash val="dash"/>
                    <a:round/>
                    <a:headEnd type="arrow"/>
                    <a:tailEnd type="arrow"/>
                  </a:ln>
                  <a:effectLst/>
                </p:spPr>
              </p:cxnSp>
              <p:cxnSp>
                <p:nvCxnSpPr>
                  <p:cNvPr id="304" name="Straight Arrow Connector 303"/>
                  <p:cNvCxnSpPr/>
                  <p:nvPr/>
                </p:nvCxnSpPr>
                <p:spPr bwMode="auto">
                  <a:xfrm rot="10800000">
                    <a:off x="6741496" y="3694546"/>
                    <a:ext cx="1107107" cy="496455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bg1">
                        <a:lumMod val="85000"/>
                      </a:schemeClr>
                    </a:solidFill>
                    <a:prstDash val="dash"/>
                    <a:round/>
                    <a:headEnd type="arrow"/>
                    <a:tailEnd type="arrow"/>
                  </a:ln>
                  <a:effectLst/>
                </p:spPr>
              </p:cxnSp>
            </p:grpSp>
            <p:cxnSp>
              <p:nvCxnSpPr>
                <p:cNvPr id="301" name="Straight Arrow Connector 300"/>
                <p:cNvCxnSpPr/>
                <p:nvPr/>
              </p:nvCxnSpPr>
              <p:spPr bwMode="auto">
                <a:xfrm rot="5400000" flipH="1" flipV="1">
                  <a:off x="6721922" y="3962399"/>
                  <a:ext cx="609600" cy="2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cxnSp>
              <p:nvCxnSpPr>
                <p:cNvPr id="302" name="Straight Arrow Connector 301"/>
                <p:cNvCxnSpPr/>
                <p:nvPr/>
              </p:nvCxnSpPr>
              <p:spPr bwMode="auto">
                <a:xfrm rot="5400000" flipH="1" flipV="1">
                  <a:off x="7817327" y="3962399"/>
                  <a:ext cx="609600" cy="2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</p:grpSp>
          <p:grpSp>
            <p:nvGrpSpPr>
              <p:cNvPr id="278" name="Group 98"/>
              <p:cNvGrpSpPr/>
              <p:nvPr/>
            </p:nvGrpSpPr>
            <p:grpSpPr>
              <a:xfrm>
                <a:off x="2429993" y="4561290"/>
                <a:ext cx="777144" cy="1083105"/>
                <a:chOff x="1505193" y="4800600"/>
                <a:chExt cx="1293122" cy="1802222"/>
              </a:xfrm>
            </p:grpSpPr>
            <p:pic>
              <p:nvPicPr>
                <p:cNvPr id="290" name="Picture 289" descr="4243_angle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524250" y="4800600"/>
                  <a:ext cx="1274065" cy="457200"/>
                </a:xfrm>
                <a:prstGeom prst="rect">
                  <a:avLst/>
                </a:prstGeom>
              </p:spPr>
            </p:pic>
            <p:grpSp>
              <p:nvGrpSpPr>
                <p:cNvPr id="291" name="Group 107"/>
                <p:cNvGrpSpPr/>
                <p:nvPr/>
              </p:nvGrpSpPr>
              <p:grpSpPr>
                <a:xfrm>
                  <a:off x="1506748" y="5181600"/>
                  <a:ext cx="1288329" cy="531266"/>
                  <a:chOff x="1506748" y="5336134"/>
                  <a:chExt cx="1288329" cy="531266"/>
                </a:xfrm>
              </p:grpSpPr>
              <p:pic>
                <p:nvPicPr>
                  <p:cNvPr id="298" name="Picture 297" descr="DS4243storage_Stackable.gif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rcRect r="91054"/>
                  <a:stretch>
                    <a:fillRect/>
                  </a:stretch>
                </p:blipFill>
                <p:spPr>
                  <a:xfrm>
                    <a:off x="1506748" y="5336134"/>
                    <a:ext cx="169652" cy="531266"/>
                  </a:xfrm>
                  <a:prstGeom prst="rect">
                    <a:avLst/>
                  </a:prstGeom>
                </p:spPr>
              </p:pic>
              <p:pic>
                <p:nvPicPr>
                  <p:cNvPr id="299" name="Picture 298" descr="4243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1624644" y="5395082"/>
                    <a:ext cx="1170433" cy="4572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2" name="Group 108"/>
                <p:cNvGrpSpPr/>
                <p:nvPr/>
              </p:nvGrpSpPr>
              <p:grpSpPr>
                <a:xfrm>
                  <a:off x="1505193" y="5623682"/>
                  <a:ext cx="1288329" cy="531266"/>
                  <a:chOff x="1506748" y="5336134"/>
                  <a:chExt cx="1288329" cy="531266"/>
                </a:xfrm>
              </p:grpSpPr>
              <p:pic>
                <p:nvPicPr>
                  <p:cNvPr id="296" name="Picture 295" descr="DS4243storage_Stackable.gif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rcRect r="91054"/>
                  <a:stretch>
                    <a:fillRect/>
                  </a:stretch>
                </p:blipFill>
                <p:spPr>
                  <a:xfrm>
                    <a:off x="1506748" y="5336134"/>
                    <a:ext cx="169652" cy="531266"/>
                  </a:xfrm>
                  <a:prstGeom prst="rect">
                    <a:avLst/>
                  </a:prstGeom>
                </p:spPr>
              </p:pic>
              <p:pic>
                <p:nvPicPr>
                  <p:cNvPr id="297" name="Picture 296" descr="4243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1624644" y="5395082"/>
                    <a:ext cx="1170433" cy="4572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3" name="Group 113"/>
                <p:cNvGrpSpPr/>
                <p:nvPr/>
              </p:nvGrpSpPr>
              <p:grpSpPr>
                <a:xfrm>
                  <a:off x="1505193" y="6071556"/>
                  <a:ext cx="1288329" cy="531266"/>
                  <a:chOff x="1506748" y="5336134"/>
                  <a:chExt cx="1288329" cy="531266"/>
                </a:xfrm>
              </p:grpSpPr>
              <p:pic>
                <p:nvPicPr>
                  <p:cNvPr id="294" name="Picture 293" descr="DS4243storage_Stackable.gif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rcRect r="91054"/>
                  <a:stretch>
                    <a:fillRect/>
                  </a:stretch>
                </p:blipFill>
                <p:spPr>
                  <a:xfrm>
                    <a:off x="1506748" y="5336134"/>
                    <a:ext cx="169652" cy="531266"/>
                  </a:xfrm>
                  <a:prstGeom prst="rect">
                    <a:avLst/>
                  </a:prstGeom>
                </p:spPr>
              </p:pic>
              <p:pic>
                <p:nvPicPr>
                  <p:cNvPr id="295" name="Picture 294" descr="4243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1624644" y="5395082"/>
                    <a:ext cx="1170433" cy="45720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79" name="Group 111"/>
              <p:cNvGrpSpPr/>
              <p:nvPr/>
            </p:nvGrpSpPr>
            <p:grpSpPr>
              <a:xfrm>
                <a:off x="3380100" y="4561290"/>
                <a:ext cx="777144" cy="1083105"/>
                <a:chOff x="1505193" y="4800600"/>
                <a:chExt cx="1293122" cy="1802222"/>
              </a:xfrm>
            </p:grpSpPr>
            <p:pic>
              <p:nvPicPr>
                <p:cNvPr id="280" name="Picture 279" descr="4243_angle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524250" y="4800600"/>
                  <a:ext cx="1274065" cy="457200"/>
                </a:xfrm>
                <a:prstGeom prst="rect">
                  <a:avLst/>
                </a:prstGeom>
              </p:spPr>
            </p:pic>
            <p:grpSp>
              <p:nvGrpSpPr>
                <p:cNvPr id="281" name="Group 107"/>
                <p:cNvGrpSpPr/>
                <p:nvPr/>
              </p:nvGrpSpPr>
              <p:grpSpPr>
                <a:xfrm>
                  <a:off x="1506748" y="5181600"/>
                  <a:ext cx="1288329" cy="531266"/>
                  <a:chOff x="1506748" y="5336134"/>
                  <a:chExt cx="1288329" cy="531266"/>
                </a:xfrm>
              </p:grpSpPr>
              <p:pic>
                <p:nvPicPr>
                  <p:cNvPr id="288" name="Picture 287" descr="DS4243storage_Stackable.gif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rcRect r="91054"/>
                  <a:stretch>
                    <a:fillRect/>
                  </a:stretch>
                </p:blipFill>
                <p:spPr>
                  <a:xfrm>
                    <a:off x="1506748" y="5336134"/>
                    <a:ext cx="169652" cy="531266"/>
                  </a:xfrm>
                  <a:prstGeom prst="rect">
                    <a:avLst/>
                  </a:prstGeom>
                </p:spPr>
              </p:pic>
              <p:pic>
                <p:nvPicPr>
                  <p:cNvPr id="289" name="Picture 288" descr="4243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1624644" y="5395082"/>
                    <a:ext cx="1170433" cy="4572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2" name="Group 108"/>
                <p:cNvGrpSpPr/>
                <p:nvPr/>
              </p:nvGrpSpPr>
              <p:grpSpPr>
                <a:xfrm>
                  <a:off x="1505193" y="5623682"/>
                  <a:ext cx="1288329" cy="531266"/>
                  <a:chOff x="1506748" y="5336134"/>
                  <a:chExt cx="1288329" cy="531266"/>
                </a:xfrm>
              </p:grpSpPr>
              <p:pic>
                <p:nvPicPr>
                  <p:cNvPr id="286" name="Picture 285" descr="DS4243storage_Stackable.gif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rcRect r="91054"/>
                  <a:stretch>
                    <a:fillRect/>
                  </a:stretch>
                </p:blipFill>
                <p:spPr>
                  <a:xfrm>
                    <a:off x="1506748" y="5336134"/>
                    <a:ext cx="169652" cy="531266"/>
                  </a:xfrm>
                  <a:prstGeom prst="rect">
                    <a:avLst/>
                  </a:prstGeom>
                </p:spPr>
              </p:pic>
              <p:pic>
                <p:nvPicPr>
                  <p:cNvPr id="287" name="Picture 286" descr="4243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1624644" y="5395082"/>
                    <a:ext cx="1170433" cy="4572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3" name="Group 113"/>
                <p:cNvGrpSpPr/>
                <p:nvPr/>
              </p:nvGrpSpPr>
              <p:grpSpPr>
                <a:xfrm>
                  <a:off x="1505193" y="6071556"/>
                  <a:ext cx="1288329" cy="531266"/>
                  <a:chOff x="1506748" y="5336134"/>
                  <a:chExt cx="1288329" cy="531266"/>
                </a:xfrm>
              </p:grpSpPr>
              <p:pic>
                <p:nvPicPr>
                  <p:cNvPr id="284" name="Picture 283" descr="DS4243storage_Stackable.gif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rcRect r="91054"/>
                  <a:stretch>
                    <a:fillRect/>
                  </a:stretch>
                </p:blipFill>
                <p:spPr>
                  <a:xfrm>
                    <a:off x="1506748" y="5336134"/>
                    <a:ext cx="169652" cy="531266"/>
                  </a:xfrm>
                  <a:prstGeom prst="rect">
                    <a:avLst/>
                  </a:prstGeom>
                </p:spPr>
              </p:pic>
              <p:pic>
                <p:nvPicPr>
                  <p:cNvPr id="285" name="Picture 284" descr="4243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1624644" y="5395082"/>
                    <a:ext cx="1170433" cy="4572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71" name="Group 177"/>
            <p:cNvGrpSpPr/>
            <p:nvPr/>
          </p:nvGrpSpPr>
          <p:grpSpPr>
            <a:xfrm>
              <a:off x="2348221" y="3875089"/>
              <a:ext cx="1824432" cy="411597"/>
              <a:chOff x="2348221" y="3875089"/>
              <a:chExt cx="1824432" cy="411597"/>
            </a:xfrm>
          </p:grpSpPr>
          <p:grpSp>
            <p:nvGrpSpPr>
              <p:cNvPr id="272" name="Group 174"/>
              <p:cNvGrpSpPr/>
              <p:nvPr/>
            </p:nvGrpSpPr>
            <p:grpSpPr>
              <a:xfrm>
                <a:off x="2348221" y="3875089"/>
                <a:ext cx="1821894" cy="411597"/>
                <a:chOff x="2348221" y="3875089"/>
                <a:chExt cx="1821894" cy="411597"/>
              </a:xfrm>
            </p:grpSpPr>
            <p:pic>
              <p:nvPicPr>
                <p:cNvPr id="275" name="Picture 274" descr="left.gif"/>
                <p:cNvPicPr>
                  <a:picLocks noChangeAspect="1"/>
                </p:cNvPicPr>
                <p:nvPr/>
              </p:nvPicPr>
              <p:blipFill>
                <a:blip r:embed="rId7" cstate="print"/>
                <a:srcRect t="15227" r="7072" b="43505"/>
                <a:stretch>
                  <a:fillRect/>
                </a:stretch>
              </p:blipFill>
              <p:spPr>
                <a:xfrm>
                  <a:off x="2348221" y="3875089"/>
                  <a:ext cx="868940" cy="411597"/>
                </a:xfrm>
                <a:prstGeom prst="rect">
                  <a:avLst/>
                </a:prstGeom>
              </p:spPr>
            </p:pic>
            <p:pic>
              <p:nvPicPr>
                <p:cNvPr id="276" name="Picture 275" descr="left.gif"/>
                <p:cNvPicPr>
                  <a:picLocks noChangeAspect="1"/>
                </p:cNvPicPr>
                <p:nvPr/>
              </p:nvPicPr>
              <p:blipFill>
                <a:blip r:embed="rId7" cstate="print"/>
                <a:srcRect t="15227" r="7072" b="43505"/>
                <a:stretch>
                  <a:fillRect/>
                </a:stretch>
              </p:blipFill>
              <p:spPr>
                <a:xfrm>
                  <a:off x="3301175" y="3875096"/>
                  <a:ext cx="868940" cy="411590"/>
                </a:xfrm>
                <a:prstGeom prst="rect">
                  <a:avLst/>
                </a:prstGeom>
              </p:spPr>
            </p:pic>
          </p:grpSp>
          <p:cxnSp>
            <p:nvCxnSpPr>
              <p:cNvPr id="273" name="Straight Connector 272"/>
              <p:cNvCxnSpPr/>
              <p:nvPr/>
            </p:nvCxnSpPr>
            <p:spPr bwMode="auto">
              <a:xfrm>
                <a:off x="2351357" y="4276653"/>
                <a:ext cx="868272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4" name="Straight Connector 9"/>
              <p:cNvCxnSpPr/>
              <p:nvPr/>
            </p:nvCxnSpPr>
            <p:spPr bwMode="auto">
              <a:xfrm>
                <a:off x="3304381" y="4276653"/>
                <a:ext cx="868272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05" name="Group 119"/>
          <p:cNvGrpSpPr/>
          <p:nvPr/>
        </p:nvGrpSpPr>
        <p:grpSpPr>
          <a:xfrm>
            <a:off x="5191261" y="3869166"/>
            <a:ext cx="998503" cy="314941"/>
            <a:chOff x="7010400" y="3657600"/>
            <a:chExt cx="1145309" cy="609600"/>
          </a:xfrm>
        </p:grpSpPr>
        <p:grpSp>
          <p:nvGrpSpPr>
            <p:cNvPr id="306" name="Group 224"/>
            <p:cNvGrpSpPr/>
            <p:nvPr/>
          </p:nvGrpSpPr>
          <p:grpSpPr>
            <a:xfrm>
              <a:off x="7010400" y="3694546"/>
              <a:ext cx="1145309" cy="498763"/>
              <a:chOff x="6741495" y="3694546"/>
              <a:chExt cx="1145309" cy="498763"/>
            </a:xfrm>
          </p:grpSpPr>
          <p:cxnSp>
            <p:nvCxnSpPr>
              <p:cNvPr id="309" name="Straight Arrow Connector 308"/>
              <p:cNvCxnSpPr/>
              <p:nvPr/>
            </p:nvCxnSpPr>
            <p:spPr bwMode="auto">
              <a:xfrm flipV="1">
                <a:off x="6741495" y="3694546"/>
                <a:ext cx="1145309" cy="49876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85000"/>
                  </a:schemeClr>
                </a:solidFill>
                <a:prstDash val="dash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310" name="Straight Arrow Connector 309"/>
              <p:cNvCxnSpPr/>
              <p:nvPr/>
            </p:nvCxnSpPr>
            <p:spPr bwMode="auto">
              <a:xfrm rot="10800000">
                <a:off x="6741496" y="3694546"/>
                <a:ext cx="1107107" cy="49645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85000"/>
                  </a:schemeClr>
                </a:solidFill>
                <a:prstDash val="dash"/>
                <a:round/>
                <a:headEnd type="arrow"/>
                <a:tailEnd type="arrow"/>
              </a:ln>
              <a:effectLst/>
            </p:spPr>
          </p:cxnSp>
        </p:grpSp>
        <p:cxnSp>
          <p:nvCxnSpPr>
            <p:cNvPr id="307" name="Straight Arrow Connector 306"/>
            <p:cNvCxnSpPr/>
            <p:nvPr/>
          </p:nvCxnSpPr>
          <p:spPr bwMode="auto">
            <a:xfrm rot="5400000" flipH="1" flipV="1">
              <a:off x="6721922" y="3962399"/>
              <a:ext cx="609600" cy="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08" name="Straight Arrow Connector 307"/>
            <p:cNvCxnSpPr/>
            <p:nvPr/>
          </p:nvCxnSpPr>
          <p:spPr bwMode="auto">
            <a:xfrm rot="5400000" flipH="1" flipV="1">
              <a:off x="7817327" y="3962399"/>
              <a:ext cx="609600" cy="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pSp>
        <p:nvGrpSpPr>
          <p:cNvPr id="311" name="Group 167"/>
          <p:cNvGrpSpPr/>
          <p:nvPr/>
        </p:nvGrpSpPr>
        <p:grpSpPr>
          <a:xfrm>
            <a:off x="2791572" y="3875536"/>
            <a:ext cx="2896397" cy="158481"/>
            <a:chOff x="2351163" y="4288418"/>
            <a:chExt cx="2896397" cy="158481"/>
          </a:xfrm>
        </p:grpSpPr>
        <p:pic>
          <p:nvPicPr>
            <p:cNvPr id="312" name="Picture 5" descr="center.gif"/>
            <p:cNvPicPr>
              <a:picLocks noChangeAspect="1"/>
            </p:cNvPicPr>
            <p:nvPr/>
          </p:nvPicPr>
          <p:blipFill>
            <a:blip r:embed="rId8" cstate="print"/>
            <a:srcRect b="84518"/>
            <a:stretch>
              <a:fillRect/>
            </a:stretch>
          </p:blipFill>
          <p:spPr>
            <a:xfrm rot="10800000">
              <a:off x="3275625" y="4289308"/>
              <a:ext cx="985781" cy="157591"/>
            </a:xfrm>
            <a:prstGeom prst="rect">
              <a:avLst/>
            </a:prstGeom>
          </p:spPr>
        </p:pic>
        <p:pic>
          <p:nvPicPr>
            <p:cNvPr id="313" name="Picture 312" descr="right.gif"/>
            <p:cNvPicPr>
              <a:picLocks noChangeAspect="1"/>
            </p:cNvPicPr>
            <p:nvPr/>
          </p:nvPicPr>
          <p:blipFill>
            <a:blip r:embed="rId9" cstate="print"/>
            <a:srcRect b="84518"/>
            <a:stretch>
              <a:fillRect/>
            </a:stretch>
          </p:blipFill>
          <p:spPr>
            <a:xfrm rot="10800000">
              <a:off x="2351163" y="4288418"/>
              <a:ext cx="926600" cy="157592"/>
            </a:xfrm>
            <a:prstGeom prst="rect">
              <a:avLst/>
            </a:prstGeom>
          </p:spPr>
        </p:pic>
        <p:pic>
          <p:nvPicPr>
            <p:cNvPr id="314" name="Picture 313" descr="center.gif"/>
            <p:cNvPicPr>
              <a:picLocks noChangeAspect="1"/>
            </p:cNvPicPr>
            <p:nvPr/>
          </p:nvPicPr>
          <p:blipFill>
            <a:blip r:embed="rId8" cstate="print"/>
            <a:srcRect b="84518"/>
            <a:stretch>
              <a:fillRect/>
            </a:stretch>
          </p:blipFill>
          <p:spPr>
            <a:xfrm rot="10800000">
              <a:off x="4261779" y="4289303"/>
              <a:ext cx="985781" cy="157592"/>
            </a:xfrm>
            <a:prstGeom prst="rect">
              <a:avLst/>
            </a:prstGeom>
          </p:spPr>
        </p:pic>
      </p:grpSp>
      <p:grpSp>
        <p:nvGrpSpPr>
          <p:cNvPr id="315" name="Group 222"/>
          <p:cNvGrpSpPr/>
          <p:nvPr/>
        </p:nvGrpSpPr>
        <p:grpSpPr>
          <a:xfrm>
            <a:off x="4699318" y="3456695"/>
            <a:ext cx="1915839" cy="576716"/>
            <a:chOff x="6177224" y="3184488"/>
            <a:chExt cx="2197516" cy="661509"/>
          </a:xfrm>
        </p:grpSpPr>
        <p:pic>
          <p:nvPicPr>
            <p:cNvPr id="316" name="Picture 315" descr="center.gif"/>
            <p:cNvPicPr>
              <a:picLocks noChangeAspect="1"/>
            </p:cNvPicPr>
            <p:nvPr/>
          </p:nvPicPr>
          <p:blipFill>
            <a:blip r:embed="rId8" cstate="print"/>
            <a:srcRect t="17996" b="41514"/>
            <a:stretch>
              <a:fillRect/>
            </a:stretch>
          </p:blipFill>
          <p:spPr>
            <a:xfrm>
              <a:off x="6177224" y="3184488"/>
              <a:ext cx="1130716" cy="472751"/>
            </a:xfrm>
            <a:prstGeom prst="rect">
              <a:avLst/>
            </a:prstGeom>
          </p:spPr>
        </p:pic>
        <p:pic>
          <p:nvPicPr>
            <p:cNvPr id="317" name="Picture 7" descr="right.gif"/>
            <p:cNvPicPr>
              <a:picLocks noChangeAspect="1"/>
            </p:cNvPicPr>
            <p:nvPr/>
          </p:nvPicPr>
          <p:blipFill>
            <a:blip r:embed="rId9" cstate="print"/>
            <a:srcRect t="17996" b="41514"/>
            <a:stretch>
              <a:fillRect/>
            </a:stretch>
          </p:blipFill>
          <p:spPr>
            <a:xfrm>
              <a:off x="7311906" y="3184489"/>
              <a:ext cx="1062834" cy="472750"/>
            </a:xfrm>
            <a:prstGeom prst="rect">
              <a:avLst/>
            </a:prstGeom>
          </p:spPr>
        </p:pic>
        <p:pic>
          <p:nvPicPr>
            <p:cNvPr id="318" name="Picture 317" descr="left.gif"/>
            <p:cNvPicPr>
              <a:picLocks noChangeAspect="1"/>
            </p:cNvPicPr>
            <p:nvPr/>
          </p:nvPicPr>
          <p:blipFill>
            <a:blip r:embed="rId10" cstate="print"/>
            <a:srcRect b="84518"/>
            <a:stretch>
              <a:fillRect/>
            </a:stretch>
          </p:blipFill>
          <p:spPr>
            <a:xfrm rot="10800000">
              <a:off x="7311906" y="3665236"/>
              <a:ext cx="1062834" cy="180761"/>
            </a:xfrm>
            <a:prstGeom prst="rect">
              <a:avLst/>
            </a:prstGeom>
          </p:spPr>
        </p:pic>
        <p:cxnSp>
          <p:nvCxnSpPr>
            <p:cNvPr id="319" name="Straight Connector 9"/>
            <p:cNvCxnSpPr/>
            <p:nvPr/>
          </p:nvCxnSpPr>
          <p:spPr bwMode="auto">
            <a:xfrm>
              <a:off x="6241140" y="3659640"/>
              <a:ext cx="99593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0" name="Straight Connector 9"/>
            <p:cNvCxnSpPr/>
            <p:nvPr/>
          </p:nvCxnSpPr>
          <p:spPr bwMode="auto">
            <a:xfrm>
              <a:off x="7378810" y="3659640"/>
              <a:ext cx="99593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21" name="Picture 320" descr="right.gif"/>
          <p:cNvPicPr>
            <a:picLocks noChangeAspect="1"/>
          </p:cNvPicPr>
          <p:nvPr/>
        </p:nvPicPr>
        <p:blipFill>
          <a:blip r:embed="rId9" cstate="print"/>
          <a:srcRect b="84518"/>
          <a:stretch>
            <a:fillRect/>
          </a:stretch>
        </p:blipFill>
        <p:spPr>
          <a:xfrm rot="10800000">
            <a:off x="4800491" y="3876779"/>
            <a:ext cx="913994" cy="155448"/>
          </a:xfrm>
          <a:prstGeom prst="rect">
            <a:avLst/>
          </a:prstGeom>
        </p:spPr>
      </p:pic>
      <p:grpSp>
        <p:nvGrpSpPr>
          <p:cNvPr id="322" name="Group 140"/>
          <p:cNvGrpSpPr/>
          <p:nvPr/>
        </p:nvGrpSpPr>
        <p:grpSpPr>
          <a:xfrm>
            <a:off x="4740017" y="4163566"/>
            <a:ext cx="854048" cy="528772"/>
            <a:chOff x="5925966" y="5446020"/>
            <a:chExt cx="940690" cy="582414"/>
          </a:xfrm>
        </p:grpSpPr>
        <p:pic>
          <p:nvPicPr>
            <p:cNvPr id="323" name="Picture 322" descr="DS2264storage_Stackable.gif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25966" y="5793261"/>
              <a:ext cx="940690" cy="235173"/>
            </a:xfrm>
            <a:prstGeom prst="rect">
              <a:avLst/>
            </a:prstGeom>
          </p:spPr>
        </p:pic>
        <p:pic>
          <p:nvPicPr>
            <p:cNvPr id="324" name="Picture 323" descr="DS2264storage_Stackable.gif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25966" y="5598619"/>
              <a:ext cx="940690" cy="235173"/>
            </a:xfrm>
            <a:prstGeom prst="rect">
              <a:avLst/>
            </a:prstGeom>
          </p:spPr>
        </p:pic>
        <p:grpSp>
          <p:nvGrpSpPr>
            <p:cNvPr id="325" name="Group 192"/>
            <p:cNvGrpSpPr/>
            <p:nvPr/>
          </p:nvGrpSpPr>
          <p:grpSpPr>
            <a:xfrm>
              <a:off x="5955508" y="5446020"/>
              <a:ext cx="876299" cy="191654"/>
              <a:chOff x="5969794" y="5636515"/>
              <a:chExt cx="876299" cy="191654"/>
            </a:xfrm>
          </p:grpSpPr>
          <p:pic>
            <p:nvPicPr>
              <p:cNvPr id="326" name="Picture 325" descr="2246_angle.png"/>
              <p:cNvPicPr>
                <a:picLocks noChangeAspect="1"/>
              </p:cNvPicPr>
              <p:nvPr/>
            </p:nvPicPr>
            <p:blipFill>
              <a:blip r:embed="rId12" cstate="print"/>
              <a:srcRect r="91111"/>
              <a:stretch>
                <a:fillRect/>
              </a:stretch>
            </p:blipFill>
            <p:spPr>
              <a:xfrm>
                <a:off x="5969794" y="5637441"/>
                <a:ext cx="58796" cy="190728"/>
              </a:xfrm>
              <a:prstGeom prst="rect">
                <a:avLst/>
              </a:prstGeom>
            </p:spPr>
          </p:pic>
          <p:pic>
            <p:nvPicPr>
              <p:cNvPr id="327" name="Picture 326" descr="2246_angle.png"/>
              <p:cNvPicPr>
                <a:picLocks noChangeAspect="1"/>
              </p:cNvPicPr>
              <p:nvPr/>
            </p:nvPicPr>
            <p:blipFill>
              <a:blip r:embed="rId12" cstate="print"/>
              <a:srcRect l="7778"/>
              <a:stretch>
                <a:fillRect/>
              </a:stretch>
            </p:blipFill>
            <p:spPr>
              <a:xfrm>
                <a:off x="6020375" y="5636515"/>
                <a:ext cx="825718" cy="188247"/>
              </a:xfrm>
              <a:prstGeom prst="rect">
                <a:avLst/>
              </a:prstGeom>
            </p:spPr>
          </p:pic>
        </p:grpSp>
      </p:grpSp>
      <p:grpSp>
        <p:nvGrpSpPr>
          <p:cNvPr id="328" name="Group 111"/>
          <p:cNvGrpSpPr/>
          <p:nvPr/>
        </p:nvGrpSpPr>
        <p:grpSpPr>
          <a:xfrm>
            <a:off x="5752692" y="4162234"/>
            <a:ext cx="776209" cy="548257"/>
            <a:chOff x="1506748" y="4800600"/>
            <a:chExt cx="1291567" cy="912266"/>
          </a:xfrm>
        </p:grpSpPr>
        <p:pic>
          <p:nvPicPr>
            <p:cNvPr id="329" name="Picture 328" descr="4243_angl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250" y="4800600"/>
              <a:ext cx="1274065" cy="457200"/>
            </a:xfrm>
            <a:prstGeom prst="rect">
              <a:avLst/>
            </a:prstGeom>
          </p:spPr>
        </p:pic>
        <p:grpSp>
          <p:nvGrpSpPr>
            <p:cNvPr id="330" name="Group 107"/>
            <p:cNvGrpSpPr/>
            <p:nvPr/>
          </p:nvGrpSpPr>
          <p:grpSpPr>
            <a:xfrm>
              <a:off x="1506748" y="5181600"/>
              <a:ext cx="1288329" cy="531266"/>
              <a:chOff x="1506748" y="5336134"/>
              <a:chExt cx="1288329" cy="531266"/>
            </a:xfrm>
          </p:grpSpPr>
          <p:pic>
            <p:nvPicPr>
              <p:cNvPr id="331" name="Picture 330" descr="DS4243storage_Stackable.gif"/>
              <p:cNvPicPr>
                <a:picLocks noChangeAspect="1"/>
              </p:cNvPicPr>
              <p:nvPr/>
            </p:nvPicPr>
            <p:blipFill>
              <a:blip r:embed="rId5" cstate="print"/>
              <a:srcRect r="91054"/>
              <a:stretch>
                <a:fillRect/>
              </a:stretch>
            </p:blipFill>
            <p:spPr>
              <a:xfrm>
                <a:off x="1506748" y="5336134"/>
                <a:ext cx="169652" cy="531266"/>
              </a:xfrm>
              <a:prstGeom prst="rect">
                <a:avLst/>
              </a:prstGeom>
            </p:spPr>
          </p:pic>
          <p:pic>
            <p:nvPicPr>
              <p:cNvPr id="332" name="Picture 331" descr="4243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24644" y="5395082"/>
                <a:ext cx="1170433" cy="457200"/>
              </a:xfrm>
              <a:prstGeom prst="rect">
                <a:avLst/>
              </a:prstGeom>
            </p:spPr>
          </p:pic>
        </p:grpSp>
      </p:grpSp>
      <p:grpSp>
        <p:nvGrpSpPr>
          <p:cNvPr id="333" name="Group 168"/>
          <p:cNvGrpSpPr/>
          <p:nvPr/>
        </p:nvGrpSpPr>
        <p:grpSpPr>
          <a:xfrm>
            <a:off x="4743575" y="4656756"/>
            <a:ext cx="1786004" cy="592276"/>
            <a:chOff x="3295963" y="5065939"/>
            <a:chExt cx="1786004" cy="592276"/>
          </a:xfrm>
        </p:grpSpPr>
        <p:pic>
          <p:nvPicPr>
            <p:cNvPr id="334" name="Picture 333" descr="DS2264storage_Stackable.gif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95963" y="5416178"/>
              <a:ext cx="854048" cy="213513"/>
            </a:xfrm>
            <a:prstGeom prst="rect">
              <a:avLst/>
            </a:prstGeom>
          </p:spPr>
        </p:pic>
        <p:pic>
          <p:nvPicPr>
            <p:cNvPr id="335" name="Picture 334" descr="DS2264storage_Stackable.gif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95963" y="5240178"/>
              <a:ext cx="854048" cy="213513"/>
            </a:xfrm>
            <a:prstGeom prst="rect">
              <a:avLst/>
            </a:prstGeom>
          </p:spPr>
        </p:pic>
        <p:pic>
          <p:nvPicPr>
            <p:cNvPr id="336" name="Picture 335" descr="DS2264storage_Stackable.gif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95963" y="5065939"/>
              <a:ext cx="854048" cy="213513"/>
            </a:xfrm>
            <a:prstGeom prst="rect">
              <a:avLst/>
            </a:prstGeom>
          </p:spPr>
        </p:pic>
        <p:grpSp>
          <p:nvGrpSpPr>
            <p:cNvPr id="337" name="Group 108"/>
            <p:cNvGrpSpPr/>
            <p:nvPr/>
          </p:nvGrpSpPr>
          <p:grpSpPr>
            <a:xfrm>
              <a:off x="4307705" y="5069769"/>
              <a:ext cx="774264" cy="319282"/>
              <a:chOff x="1506748" y="5336134"/>
              <a:chExt cx="1288329" cy="531266"/>
            </a:xfrm>
          </p:grpSpPr>
          <p:pic>
            <p:nvPicPr>
              <p:cNvPr id="341" name="Picture 340" descr="DS4243storage_Stackable.gif"/>
              <p:cNvPicPr>
                <a:picLocks noChangeAspect="1"/>
              </p:cNvPicPr>
              <p:nvPr/>
            </p:nvPicPr>
            <p:blipFill>
              <a:blip r:embed="rId5" cstate="print"/>
              <a:srcRect r="91054"/>
              <a:stretch>
                <a:fillRect/>
              </a:stretch>
            </p:blipFill>
            <p:spPr>
              <a:xfrm>
                <a:off x="1506748" y="5336134"/>
                <a:ext cx="169652" cy="531266"/>
              </a:xfrm>
              <a:prstGeom prst="rect">
                <a:avLst/>
              </a:prstGeom>
            </p:spPr>
          </p:pic>
          <p:pic>
            <p:nvPicPr>
              <p:cNvPr id="342" name="Picture 341" descr="4243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24644" y="5395082"/>
                <a:ext cx="1170433" cy="457200"/>
              </a:xfrm>
              <a:prstGeom prst="rect">
                <a:avLst/>
              </a:prstGeom>
            </p:spPr>
          </p:pic>
        </p:grpSp>
        <p:grpSp>
          <p:nvGrpSpPr>
            <p:cNvPr id="338" name="Group 113"/>
            <p:cNvGrpSpPr/>
            <p:nvPr/>
          </p:nvGrpSpPr>
          <p:grpSpPr>
            <a:xfrm>
              <a:off x="4307705" y="5338933"/>
              <a:ext cx="774264" cy="319282"/>
              <a:chOff x="1506748" y="5336134"/>
              <a:chExt cx="1288329" cy="531266"/>
            </a:xfrm>
          </p:grpSpPr>
          <p:pic>
            <p:nvPicPr>
              <p:cNvPr id="339" name="Picture 338" descr="DS4243storage_Stackable.gif"/>
              <p:cNvPicPr>
                <a:picLocks noChangeAspect="1"/>
              </p:cNvPicPr>
              <p:nvPr/>
            </p:nvPicPr>
            <p:blipFill>
              <a:blip r:embed="rId5" cstate="print"/>
              <a:srcRect r="91054"/>
              <a:stretch>
                <a:fillRect/>
              </a:stretch>
            </p:blipFill>
            <p:spPr>
              <a:xfrm>
                <a:off x="1506748" y="5336134"/>
                <a:ext cx="169652" cy="531266"/>
              </a:xfrm>
              <a:prstGeom prst="rect">
                <a:avLst/>
              </a:prstGeom>
            </p:spPr>
          </p:pic>
          <p:pic>
            <p:nvPicPr>
              <p:cNvPr id="340" name="Picture 339" descr="4243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24644" y="5395082"/>
                <a:ext cx="1170433" cy="457200"/>
              </a:xfrm>
              <a:prstGeom prst="rect">
                <a:avLst/>
              </a:prstGeom>
            </p:spPr>
          </p:pic>
        </p:grpSp>
      </p:grpSp>
      <p:sp>
        <p:nvSpPr>
          <p:cNvPr id="343" name="Oval 53"/>
          <p:cNvSpPr>
            <a:spLocks noChangeArrowheads="1"/>
          </p:cNvSpPr>
          <p:nvPr/>
        </p:nvSpPr>
        <p:spPr bwMode="auto">
          <a:xfrm>
            <a:off x="5780552" y="4435356"/>
            <a:ext cx="227013" cy="228600"/>
          </a:xfrm>
          <a:prstGeom prst="ellipse">
            <a:avLst/>
          </a:prstGeom>
          <a:solidFill>
            <a:srgbClr val="BE531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A1</a:t>
            </a:r>
            <a:endParaRPr lang="en-US" sz="10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44" name="Group 156"/>
          <p:cNvGrpSpPr/>
          <p:nvPr/>
        </p:nvGrpSpPr>
        <p:grpSpPr>
          <a:xfrm>
            <a:off x="4834865" y="4781446"/>
            <a:ext cx="506455" cy="470325"/>
            <a:chOff x="4338483" y="5297652"/>
            <a:chExt cx="506455" cy="470325"/>
          </a:xfrm>
        </p:grpSpPr>
        <p:grpSp>
          <p:nvGrpSpPr>
            <p:cNvPr id="345" name="Group 222"/>
            <p:cNvGrpSpPr/>
            <p:nvPr/>
          </p:nvGrpSpPr>
          <p:grpSpPr>
            <a:xfrm>
              <a:off x="4338483" y="5297652"/>
              <a:ext cx="394190" cy="351647"/>
              <a:chOff x="4494213" y="4836476"/>
              <a:chExt cx="394190" cy="351647"/>
            </a:xfrm>
          </p:grpSpPr>
          <p:sp>
            <p:nvSpPr>
              <p:cNvPr id="347" name="Oval 59"/>
              <p:cNvSpPr>
                <a:spLocks noChangeArrowheads="1"/>
              </p:cNvSpPr>
              <p:nvPr/>
            </p:nvSpPr>
            <p:spPr bwMode="auto">
              <a:xfrm>
                <a:off x="4494213" y="4836476"/>
                <a:ext cx="228600" cy="228600"/>
              </a:xfrm>
              <a:prstGeom prst="ellipse">
                <a:avLst/>
              </a:prstGeom>
              <a:solidFill>
                <a:srgbClr val="C99700"/>
              </a:solidFill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000" b="1" dirty="0" smtClean="0">
                    <a:solidFill>
                      <a:schemeClr val="bg1"/>
                    </a:solidFill>
                    <a:latin typeface="+mn-lt"/>
                  </a:rPr>
                  <a:t>C2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48" name="Flowchart: Magnetic Disk 347"/>
              <p:cNvSpPr/>
              <p:nvPr/>
            </p:nvSpPr>
            <p:spPr bwMode="auto">
              <a:xfrm>
                <a:off x="4583603" y="4951057"/>
                <a:ext cx="304800" cy="237066"/>
              </a:xfrm>
              <a:prstGeom prst="flowChartMagneticDisk">
                <a:avLst/>
              </a:prstGeom>
              <a:solidFill>
                <a:srgbClr val="658D1B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buClr>
                    <a:schemeClr val="accent2"/>
                  </a:buClr>
                </a:pPr>
                <a:r>
                  <a:rPr lang="en-US" sz="1100" b="1" dirty="0" smtClean="0">
                    <a:solidFill>
                      <a:schemeClr val="bg1"/>
                    </a:solidFill>
                  </a:rPr>
                  <a:t>LUN</a:t>
                </a:r>
              </a:p>
            </p:txBody>
          </p:sp>
        </p:grpSp>
        <p:sp>
          <p:nvSpPr>
            <p:cNvPr id="346" name="Flowchart: Magnetic Disk 345"/>
            <p:cNvSpPr/>
            <p:nvPr/>
          </p:nvSpPr>
          <p:spPr bwMode="auto">
            <a:xfrm>
              <a:off x="4562792" y="5530233"/>
              <a:ext cx="282146" cy="237744"/>
            </a:xfrm>
            <a:prstGeom prst="flowChartMagneticDisk">
              <a:avLst/>
            </a:prstGeom>
            <a:solidFill>
              <a:srgbClr val="658D1B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sz="1100" b="1" dirty="0" smtClean="0">
                  <a:solidFill>
                    <a:schemeClr val="bg1"/>
                  </a:solidFill>
                </a:rPr>
                <a:t>LUN</a:t>
              </a:r>
            </a:p>
          </p:txBody>
        </p:sp>
      </p:grpSp>
      <p:sp>
        <p:nvSpPr>
          <p:cNvPr id="349" name="Oval 57"/>
          <p:cNvSpPr>
            <a:spLocks noChangeArrowheads="1"/>
          </p:cNvSpPr>
          <p:nvPr/>
        </p:nvSpPr>
        <p:spPr bwMode="auto">
          <a:xfrm>
            <a:off x="4836087" y="4211997"/>
            <a:ext cx="228600" cy="228600"/>
          </a:xfrm>
          <a:prstGeom prst="ellipse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 B2</a:t>
            </a:r>
            <a:endParaRPr lang="en-US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0" name="Oval 50"/>
          <p:cNvSpPr>
            <a:spLocks noChangeArrowheads="1"/>
          </p:cNvSpPr>
          <p:nvPr/>
        </p:nvSpPr>
        <p:spPr bwMode="auto">
          <a:xfrm>
            <a:off x="5738514" y="4719149"/>
            <a:ext cx="228600" cy="228600"/>
          </a:xfrm>
          <a:prstGeom prst="ellipse">
            <a:avLst/>
          </a:prstGeom>
          <a:solidFill>
            <a:srgbClr val="BE531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A</a:t>
            </a:r>
          </a:p>
        </p:txBody>
      </p:sp>
      <p:sp>
        <p:nvSpPr>
          <p:cNvPr id="351" name="Oval 51"/>
          <p:cNvSpPr>
            <a:spLocks noChangeArrowheads="1"/>
          </p:cNvSpPr>
          <p:nvPr/>
        </p:nvSpPr>
        <p:spPr bwMode="auto">
          <a:xfrm>
            <a:off x="5330308" y="4518680"/>
            <a:ext cx="228600" cy="228600"/>
          </a:xfrm>
          <a:prstGeom prst="ellipse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B</a:t>
            </a:r>
          </a:p>
        </p:txBody>
      </p:sp>
      <p:sp>
        <p:nvSpPr>
          <p:cNvPr id="352" name="Oval 53"/>
          <p:cNvSpPr>
            <a:spLocks noChangeArrowheads="1"/>
          </p:cNvSpPr>
          <p:nvPr/>
        </p:nvSpPr>
        <p:spPr bwMode="auto">
          <a:xfrm>
            <a:off x="5295839" y="4892792"/>
            <a:ext cx="227013" cy="228600"/>
          </a:xfrm>
          <a:prstGeom prst="ellipse">
            <a:avLst/>
          </a:prstGeom>
          <a:solidFill>
            <a:srgbClr val="BE531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A1</a:t>
            </a:r>
          </a:p>
        </p:txBody>
      </p:sp>
      <p:sp>
        <p:nvSpPr>
          <p:cNvPr id="353" name="Oval 55"/>
          <p:cNvSpPr>
            <a:spLocks noChangeArrowheads="1"/>
          </p:cNvSpPr>
          <p:nvPr/>
        </p:nvSpPr>
        <p:spPr bwMode="auto">
          <a:xfrm>
            <a:off x="5232510" y="4206160"/>
            <a:ext cx="227013" cy="228600"/>
          </a:xfrm>
          <a:prstGeom prst="ellipse">
            <a:avLst/>
          </a:prstGeom>
          <a:solidFill>
            <a:srgbClr val="BE531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 A3</a:t>
            </a:r>
            <a:endParaRPr lang="en-US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4" name="Oval 29"/>
          <p:cNvSpPr>
            <a:spLocks noChangeArrowheads="1"/>
          </p:cNvSpPr>
          <p:nvPr/>
        </p:nvSpPr>
        <p:spPr bwMode="auto">
          <a:xfrm>
            <a:off x="6351427" y="4483956"/>
            <a:ext cx="182880" cy="18288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45720" anchor="ctr">
            <a:prstTxWarp prst="textNoShape">
              <a:avLst/>
            </a:prstTxWarp>
          </a:bodyPr>
          <a:lstStyle/>
          <a:p>
            <a:pPr>
              <a:buFont typeface="Wingdings 2" charset="2"/>
              <a:buNone/>
            </a:pPr>
            <a:r>
              <a:rPr lang="en-US" sz="1000" b="1" dirty="0">
                <a:solidFill>
                  <a:schemeClr val="bg1"/>
                </a:solidFill>
              </a:rPr>
              <a:t>R</a:t>
            </a:r>
          </a:p>
        </p:txBody>
      </p:sp>
      <p:grpSp>
        <p:nvGrpSpPr>
          <p:cNvPr id="355" name="Group 221"/>
          <p:cNvGrpSpPr/>
          <p:nvPr/>
        </p:nvGrpSpPr>
        <p:grpSpPr>
          <a:xfrm>
            <a:off x="6077401" y="4477667"/>
            <a:ext cx="386047" cy="404813"/>
            <a:chOff x="3819525" y="5187071"/>
            <a:chExt cx="386047" cy="404813"/>
          </a:xfrm>
        </p:grpSpPr>
        <p:sp>
          <p:nvSpPr>
            <p:cNvPr id="356" name="Oval 52"/>
            <p:cNvSpPr>
              <a:spLocks noChangeArrowheads="1"/>
            </p:cNvSpPr>
            <p:nvPr/>
          </p:nvSpPr>
          <p:spPr bwMode="auto">
            <a:xfrm>
              <a:off x="3819525" y="5187071"/>
              <a:ext cx="227013" cy="228600"/>
            </a:xfrm>
            <a:prstGeom prst="ellipse">
              <a:avLst/>
            </a:prstGeom>
            <a:solidFill>
              <a:srgbClr val="C9970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  <a:latin typeface="+mn-lt"/>
                </a:rPr>
                <a:t> C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57" name="Flowchart: Magnetic Disk 356"/>
            <p:cNvSpPr/>
            <p:nvPr/>
          </p:nvSpPr>
          <p:spPr bwMode="auto">
            <a:xfrm>
              <a:off x="3900772" y="5354818"/>
              <a:ext cx="304800" cy="237066"/>
            </a:xfrm>
            <a:prstGeom prst="flowChartMagneticDisk">
              <a:avLst/>
            </a:prstGeom>
            <a:solidFill>
              <a:srgbClr val="658D1B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sz="1100" b="1" dirty="0" smtClean="0">
                  <a:solidFill>
                    <a:schemeClr val="bg1"/>
                  </a:solidFill>
                </a:rPr>
                <a:t>LUN</a:t>
              </a:r>
            </a:p>
          </p:txBody>
        </p:sp>
      </p:grpSp>
      <p:sp>
        <p:nvSpPr>
          <p:cNvPr id="358" name="Oval 56"/>
          <p:cNvSpPr>
            <a:spLocks noChangeArrowheads="1"/>
          </p:cNvSpPr>
          <p:nvPr/>
        </p:nvSpPr>
        <p:spPr bwMode="auto">
          <a:xfrm>
            <a:off x="6290967" y="4158494"/>
            <a:ext cx="228600" cy="228600"/>
          </a:xfrm>
          <a:prstGeom prst="ellipse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 B1</a:t>
            </a:r>
            <a:endParaRPr lang="en-US" sz="10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59" name="Group 156"/>
          <p:cNvGrpSpPr/>
          <p:nvPr/>
        </p:nvGrpSpPr>
        <p:grpSpPr>
          <a:xfrm>
            <a:off x="4934859" y="4377092"/>
            <a:ext cx="506455" cy="470325"/>
            <a:chOff x="4338483" y="5297652"/>
            <a:chExt cx="506455" cy="470325"/>
          </a:xfrm>
        </p:grpSpPr>
        <p:grpSp>
          <p:nvGrpSpPr>
            <p:cNvPr id="360" name="Group 222"/>
            <p:cNvGrpSpPr/>
            <p:nvPr/>
          </p:nvGrpSpPr>
          <p:grpSpPr>
            <a:xfrm>
              <a:off x="4338483" y="5297652"/>
              <a:ext cx="394190" cy="351647"/>
              <a:chOff x="4494213" y="4836476"/>
              <a:chExt cx="394190" cy="351647"/>
            </a:xfrm>
          </p:grpSpPr>
          <p:sp>
            <p:nvSpPr>
              <p:cNvPr id="362" name="Oval 59"/>
              <p:cNvSpPr>
                <a:spLocks noChangeArrowheads="1"/>
              </p:cNvSpPr>
              <p:nvPr/>
            </p:nvSpPr>
            <p:spPr bwMode="auto">
              <a:xfrm>
                <a:off x="4494213" y="4836476"/>
                <a:ext cx="228600" cy="228600"/>
              </a:xfrm>
              <a:prstGeom prst="ellipse">
                <a:avLst/>
              </a:prstGeom>
              <a:solidFill>
                <a:srgbClr val="C99700"/>
              </a:solidFill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000" b="1" dirty="0" smtClean="0">
                    <a:solidFill>
                      <a:schemeClr val="bg1"/>
                    </a:solidFill>
                    <a:latin typeface="+mn-lt"/>
                  </a:rPr>
                  <a:t>C1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63" name="Flowchart: Magnetic Disk 362"/>
              <p:cNvSpPr/>
              <p:nvPr/>
            </p:nvSpPr>
            <p:spPr bwMode="auto">
              <a:xfrm>
                <a:off x="4583603" y="4951057"/>
                <a:ext cx="304800" cy="237066"/>
              </a:xfrm>
              <a:prstGeom prst="flowChartMagneticDisk">
                <a:avLst/>
              </a:prstGeom>
              <a:solidFill>
                <a:srgbClr val="658D1B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buClr>
                    <a:schemeClr val="accent2"/>
                  </a:buClr>
                </a:pPr>
                <a:r>
                  <a:rPr lang="en-US" sz="1100" b="1" dirty="0" smtClean="0">
                    <a:solidFill>
                      <a:schemeClr val="bg1"/>
                    </a:solidFill>
                  </a:rPr>
                  <a:t>LUN</a:t>
                </a:r>
              </a:p>
            </p:txBody>
          </p:sp>
        </p:grpSp>
        <p:sp>
          <p:nvSpPr>
            <p:cNvPr id="361" name="Flowchart: Magnetic Disk 360"/>
            <p:cNvSpPr/>
            <p:nvPr/>
          </p:nvSpPr>
          <p:spPr bwMode="auto">
            <a:xfrm>
              <a:off x="4562792" y="5530233"/>
              <a:ext cx="282146" cy="237744"/>
            </a:xfrm>
            <a:prstGeom prst="flowChartMagneticDisk">
              <a:avLst/>
            </a:prstGeom>
            <a:solidFill>
              <a:srgbClr val="658D1B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sz="1100" b="1" dirty="0" smtClean="0">
                  <a:solidFill>
                    <a:schemeClr val="bg1"/>
                  </a:solidFill>
                </a:rPr>
                <a:t>LUN</a:t>
              </a:r>
            </a:p>
          </p:txBody>
        </p:sp>
      </p:grpSp>
      <p:sp>
        <p:nvSpPr>
          <p:cNvPr id="364" name="Oval 50"/>
          <p:cNvSpPr>
            <a:spLocks noChangeArrowheads="1"/>
          </p:cNvSpPr>
          <p:nvPr/>
        </p:nvSpPr>
        <p:spPr bwMode="auto">
          <a:xfrm>
            <a:off x="5951922" y="4151181"/>
            <a:ext cx="228600" cy="228600"/>
          </a:xfrm>
          <a:prstGeom prst="ellipse">
            <a:avLst/>
          </a:prstGeom>
          <a:solidFill>
            <a:srgbClr val="BE531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A</a:t>
            </a:r>
          </a:p>
        </p:txBody>
      </p:sp>
      <p:sp>
        <p:nvSpPr>
          <p:cNvPr id="365" name="Oval 54"/>
          <p:cNvSpPr>
            <a:spLocks noChangeArrowheads="1"/>
          </p:cNvSpPr>
          <p:nvPr/>
        </p:nvSpPr>
        <p:spPr bwMode="auto">
          <a:xfrm>
            <a:off x="5810042" y="4178788"/>
            <a:ext cx="227012" cy="228600"/>
          </a:xfrm>
          <a:prstGeom prst="ellipse">
            <a:avLst/>
          </a:prstGeom>
          <a:solidFill>
            <a:srgbClr val="BE531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A2</a:t>
            </a:r>
          </a:p>
        </p:txBody>
      </p:sp>
      <p:sp>
        <p:nvSpPr>
          <p:cNvPr id="367" name="Text Box 3"/>
          <p:cNvSpPr txBox="1">
            <a:spLocks noChangeArrowheads="1"/>
          </p:cNvSpPr>
          <p:nvPr/>
        </p:nvSpPr>
        <p:spPr bwMode="auto">
          <a:xfrm>
            <a:off x="467543" y="1732170"/>
            <a:ext cx="3949737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Nadgradnja kapacitet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Nadgradnja zmogljivosti krmilnikov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err="1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Storage</a:t>
            </a: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 </a:t>
            </a:r>
            <a:r>
              <a:rPr lang="sl-SI" altLang="sl-SI" dirty="0" err="1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Tiering</a:t>
            </a:r>
            <a:endParaRPr lang="sl-SI" altLang="sl-SI" dirty="0">
              <a:solidFill>
                <a:prstClr val="black"/>
              </a:solidFill>
              <a:latin typeface="Calibri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274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4845E-6 C -0.00191 0.00995 -0.00886 0.04697 -0.01129 0.0592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C -0.00486 0.00555 -0.02518 0.01921 -0.029 0.0331 C -0.03281 0.04699 -0.02413 0.07315 -0.02292 0.08356 " pathEditMode="relative" rAng="0" ptsTypes="aaa">
                                      <p:cBhvr>
                                        <p:cTn id="17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199 C -0.00226 -0.04606 -0.00191 -0.07222 -0.00972 -0.08217 C -0.01753 -0.09213 -0.04201 -0.10463 -0.0493 -0.07986 C -0.0566 -0.05509 -0.05226 0.03611 -0.05312 0.06667 " pathEditMode="relative" rAng="0" ptsTypes="aaaa">
                                      <p:cBhvr>
                                        <p:cTn id="24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192 C -0.00313 -0.03124 -0.004 -0.04304 -0.0309 -0.0479 C -0.05781 -0.05275 -0.13455 -0.07335 -0.16406 -0.0479 C -0.19358 -0.02244 -0.20347 0.07612 -0.20764 0.10435 " pathEditMode="relative" ptsTypes="aaaA">
                                      <p:cBhvr>
                                        <p:cTn id="55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192 C -0.00868 -0.03008 -0.01927 -0.04095 -0.04566 -0.04465 C -0.07205 -0.04836 -0.13038 -0.05368 -0.15677 -0.04211 C -0.18316 -0.03054 -0.1941 0.01111 -0.204 0.02499 " pathEditMode="relative" rAng="0" ptsTypes="aaaa">
                                      <p:cBhvr>
                                        <p:cTn id="57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5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3888 C -0.02257 -0.06386 -0.03854 -0.08885 -0.07083 -0.09788 C -0.10313 -0.1069 -0.17587 -0.11292 -0.20035 -0.09279 C -0.22483 -0.07266 -0.21545 -0.00695 -0.21754 0.02313 " pathEditMode="relative" ptsTypes="aaaA">
                                      <p:cBhvr>
                                        <p:cTn id="59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2059 C 0.00868 -0.04997 0.01076 -0.07936 -0.0118 -0.09162 C -0.03437 -0.10388 -0.09531 -0.09416 -0.12899 -0.09416 C -0.16267 -0.09416 -0.19705 -0.10411 -0.21441 -0.09093 C -0.23177 -0.07774 -0.23264 -0.03516 -0.23333 -0.0148 " pathEditMode="relative" ptsTypes="aaaaA">
                                      <p:cBhvr>
                                        <p:cTn id="61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animBg="1"/>
      <p:bldP spid="343" grpId="1" animBg="1"/>
      <p:bldP spid="349" grpId="0" animBg="1"/>
      <p:bldP spid="350" grpId="0" animBg="1"/>
      <p:bldP spid="351" grpId="0" animBg="1"/>
      <p:bldP spid="352" grpId="0" animBg="1"/>
      <p:bldP spid="364" grpId="0" animBg="1"/>
      <p:bldP spid="364" grpId="1" animBg="1"/>
      <p:bldP spid="3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err="1">
                <a:solidFill>
                  <a:schemeClr val="bg1"/>
                </a:solidFill>
              </a:rPr>
              <a:t>Storage</a:t>
            </a:r>
            <a:r>
              <a:rPr lang="sl-SI" altLang="sl-SI" sz="2800" dirty="0">
                <a:solidFill>
                  <a:schemeClr val="bg1"/>
                </a:solidFill>
              </a:rPr>
              <a:t> </a:t>
            </a:r>
            <a:r>
              <a:rPr lang="sl-SI" altLang="sl-SI" sz="2800" dirty="0" err="1">
                <a:solidFill>
                  <a:schemeClr val="bg1"/>
                </a:solidFill>
              </a:rPr>
              <a:t>Virtual</a:t>
            </a:r>
            <a:r>
              <a:rPr lang="sl-SI" altLang="sl-SI" sz="2800" dirty="0">
                <a:solidFill>
                  <a:schemeClr val="bg1"/>
                </a:solidFill>
              </a:rPr>
              <a:t> </a:t>
            </a:r>
            <a:r>
              <a:rPr lang="sl-SI" altLang="sl-SI" sz="2800" dirty="0" err="1">
                <a:solidFill>
                  <a:schemeClr val="bg1"/>
                </a:solidFill>
              </a:rPr>
              <a:t>Machine</a:t>
            </a:r>
            <a:endParaRPr lang="sl-SI" altLang="sl-SI" sz="2800" dirty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Content Placeholder 2"/>
          <p:cNvSpPr>
            <a:spLocks noGrp="1"/>
          </p:cNvSpPr>
          <p:nvPr/>
        </p:nvSpPr>
        <p:spPr bwMode="auto">
          <a:xfrm>
            <a:off x="5292080" y="1926602"/>
            <a:ext cx="3407006" cy="29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98450" indent="-298450" algn="l" rtl="0" eaLnBrk="0" fontAlgn="base" hangingPunct="0">
              <a:spcBef>
                <a:spcPts val="676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6588" indent="-336550" algn="l" rtl="0" eaLnBrk="0" fontAlgn="base" hangingPunct="0">
              <a:spcBef>
                <a:spcPts val="624"/>
              </a:spcBef>
              <a:spcAft>
                <a:spcPct val="0"/>
              </a:spcAft>
              <a:buFont typeface="Arial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927100" indent="-288925" algn="l" rtl="0" eaLnBrk="0" fontAlgn="base" hangingPunct="0">
              <a:spcBef>
                <a:spcPts val="576"/>
              </a:spcBef>
              <a:spcAft>
                <a:spcPct val="0"/>
              </a:spcAft>
              <a:buFont typeface="Wingdings 2" pitchFamily="18" charset="2"/>
              <a:buChar char="¡"/>
              <a:defRPr sz="2400">
                <a:solidFill>
                  <a:schemeClr val="tx1"/>
                </a:solidFill>
                <a:latin typeface="+mn-lt"/>
              </a:defRPr>
            </a:lvl3pPr>
            <a:lvl4pPr marL="1236663" indent="-307975" algn="l" rtl="0" eaLnBrk="0" fontAlgn="base" hangingPunct="0">
              <a:spcBef>
                <a:spcPts val="48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04950" indent="-266700" algn="l" rtl="0" eaLnBrk="0" fontAlgn="base" hangingPunct="0">
              <a:spcBef>
                <a:spcPts val="480"/>
              </a:spcBef>
              <a:spcAft>
                <a:spcPct val="0"/>
              </a:spcAft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5pPr>
            <a:lvl6pPr marL="1962150" indent="-2667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6pPr>
            <a:lvl7pPr marL="2419350" indent="-2667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7pPr>
            <a:lvl8pPr marL="2876550" indent="-2667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8pPr>
            <a:lvl9pPr marL="3333750" indent="-2667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3000"/>
              </a:lnSpc>
              <a:spcBef>
                <a:spcPts val="900"/>
              </a:spcBef>
              <a:buClr>
                <a:srgbClr val="92D050"/>
              </a:buClr>
            </a:pPr>
            <a:r>
              <a:rPr lang="sl-SI" sz="2000" dirty="0" smtClean="0"/>
              <a:t>Varnostna izolacija med podjetji/oddelki</a:t>
            </a:r>
            <a:endParaRPr lang="en-US" sz="2000" dirty="0" smtClean="0"/>
          </a:p>
          <a:p>
            <a:pPr marL="457200" lvl="2" indent="-223838">
              <a:buClr>
                <a:srgbClr val="92D050"/>
              </a:buClr>
              <a:buFont typeface="Arial" pitchFamily="34" charset="0"/>
              <a:buChar char="−"/>
            </a:pPr>
            <a:r>
              <a:rPr lang="sl-SI" sz="2000" dirty="0" smtClean="0"/>
              <a:t>Logična mrežna izolacija</a:t>
            </a:r>
            <a:endParaRPr lang="en-US" sz="2000" dirty="0" smtClean="0"/>
          </a:p>
          <a:p>
            <a:pPr marL="457200" lvl="2" indent="-223838">
              <a:buClr>
                <a:srgbClr val="92D050"/>
              </a:buClr>
              <a:buFont typeface="Arial" pitchFamily="34" charset="0"/>
              <a:buChar char="−"/>
            </a:pPr>
            <a:r>
              <a:rPr lang="sl-SI" sz="2000" dirty="0" smtClean="0"/>
              <a:t>Ločitev sistemskih sredstev</a:t>
            </a:r>
            <a:endParaRPr lang="en-US" sz="2000" dirty="0" smtClean="0"/>
          </a:p>
          <a:p>
            <a:pPr>
              <a:lnSpc>
                <a:spcPct val="93000"/>
              </a:lnSpc>
              <a:spcBef>
                <a:spcPts val="900"/>
              </a:spcBef>
              <a:buClr>
                <a:srgbClr val="92D050"/>
              </a:buClr>
            </a:pPr>
            <a:r>
              <a:rPr lang="sl-SI" sz="2000" dirty="0" smtClean="0"/>
              <a:t>Administracija</a:t>
            </a:r>
            <a:endParaRPr lang="en-US" sz="2000" dirty="0" smtClean="0"/>
          </a:p>
          <a:p>
            <a:pPr marL="457200" lvl="2" indent="-223838">
              <a:buClr>
                <a:srgbClr val="92D050"/>
              </a:buClr>
              <a:buFont typeface="Arial" pitchFamily="34" charset="0"/>
              <a:buChar char="−"/>
            </a:pPr>
            <a:r>
              <a:rPr lang="en-US" sz="2000" dirty="0" smtClean="0"/>
              <a:t>Role-based access control</a:t>
            </a:r>
          </a:p>
          <a:p>
            <a:pPr>
              <a:lnSpc>
                <a:spcPct val="93000"/>
              </a:lnSpc>
              <a:spcBef>
                <a:spcPts val="900"/>
              </a:spcBef>
              <a:buClr>
                <a:srgbClr val="92D050"/>
              </a:buClr>
            </a:pPr>
            <a:r>
              <a:rPr lang="sl-SI" sz="2000" dirty="0" smtClean="0"/>
              <a:t>Podpora za </a:t>
            </a:r>
            <a:r>
              <a:rPr lang="en-US" sz="2000" dirty="0" smtClean="0"/>
              <a:t>SAN/NAS </a:t>
            </a:r>
            <a:r>
              <a:rPr lang="sl-SI" sz="2000" dirty="0" smtClean="0"/>
              <a:t>okolje</a:t>
            </a:r>
            <a:endParaRPr lang="en-US" sz="2000" dirty="0" smtClean="0"/>
          </a:p>
          <a:p>
            <a:pPr marL="457200" lvl="2" indent="-223838">
              <a:buClr>
                <a:srgbClr val="92D050"/>
              </a:buClr>
              <a:buFont typeface="Arial" pitchFamily="34" charset="0"/>
              <a:buChar char="−"/>
            </a:pPr>
            <a:r>
              <a:rPr lang="en-US" sz="2000" dirty="0" smtClean="0"/>
              <a:t>NFS, CIFS, </a:t>
            </a:r>
            <a:r>
              <a:rPr lang="en-US" sz="2000" dirty="0" err="1" smtClean="0"/>
              <a:t>iSCSI</a:t>
            </a:r>
            <a:r>
              <a:rPr lang="en-US" sz="2000" dirty="0" smtClean="0"/>
              <a:t>, FC, </a:t>
            </a:r>
            <a:r>
              <a:rPr lang="en-US" sz="2000" dirty="0" err="1" smtClean="0"/>
              <a:t>FCoE</a:t>
            </a:r>
            <a:endParaRPr lang="en-US" sz="2000" dirty="0" smtClean="0"/>
          </a:p>
        </p:txBody>
      </p:sp>
      <p:pic>
        <p:nvPicPr>
          <p:cNvPr id="71" name="Picture 70" descr="NetworkCloud-Plain"/>
          <p:cNvPicPr>
            <a:picLocks noChangeArrowheads="1"/>
          </p:cNvPicPr>
          <p:nvPr/>
        </p:nvPicPr>
        <p:blipFill>
          <a:blip r:embed="rId4" cstate="print">
            <a:biLevel thresh="75000"/>
          </a:blip>
          <a:srcRect/>
          <a:stretch>
            <a:fillRect/>
          </a:stretch>
        </p:blipFill>
        <p:spPr bwMode="auto">
          <a:xfrm>
            <a:off x="693786" y="2963224"/>
            <a:ext cx="3817545" cy="348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71"/>
          <p:cNvSpPr/>
          <p:nvPr/>
        </p:nvSpPr>
        <p:spPr bwMode="auto">
          <a:xfrm>
            <a:off x="2346572" y="3945491"/>
            <a:ext cx="1023954" cy="12801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LIF"/>
          <p:cNvSpPr>
            <a:spLocks noChangeArrowheads="1"/>
          </p:cNvSpPr>
          <p:nvPr/>
        </p:nvSpPr>
        <p:spPr bwMode="auto">
          <a:xfrm>
            <a:off x="2346572" y="4013675"/>
            <a:ext cx="511977" cy="240131"/>
          </a:xfrm>
          <a:prstGeom prst="hexagon">
            <a:avLst>
              <a:gd name="adj" fmla="val 25001"/>
              <a:gd name="vf" fmla="val 115470"/>
            </a:avLst>
          </a:prstGeom>
          <a:solidFill>
            <a:schemeClr val="accent5">
              <a:lumMod val="75000"/>
            </a:schemeClr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Clr>
                <a:schemeClr val="accent2"/>
              </a:buClr>
            </a:pPr>
            <a:r>
              <a:rPr lang="en-US" sz="1400" b="1" dirty="0" smtClean="0">
                <a:solidFill>
                  <a:schemeClr val="bg1"/>
                </a:solidFill>
              </a:rPr>
              <a:t>LIF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4" name="TextBox 83"/>
          <p:cNvSpPr txBox="1"/>
          <p:nvPr/>
        </p:nvSpPr>
        <p:spPr>
          <a:xfrm>
            <a:off x="2357503" y="4263908"/>
            <a:ext cx="1002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SVM 1</a:t>
            </a:r>
          </a:p>
        </p:txBody>
      </p:sp>
      <p:cxnSp>
        <p:nvCxnSpPr>
          <p:cNvPr id="75" name="Straight Connector 74"/>
          <p:cNvCxnSpPr>
            <a:stCxn id="82" idx="2"/>
          </p:cNvCxnSpPr>
          <p:nvPr/>
        </p:nvCxnSpPr>
        <p:spPr bwMode="auto">
          <a:xfrm flipH="1">
            <a:off x="3114537" y="2390532"/>
            <a:ext cx="249083" cy="16231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LIF"/>
          <p:cNvSpPr>
            <a:spLocks noChangeArrowheads="1"/>
          </p:cNvSpPr>
          <p:nvPr/>
        </p:nvSpPr>
        <p:spPr bwMode="auto">
          <a:xfrm>
            <a:off x="2858549" y="4013676"/>
            <a:ext cx="511977" cy="240131"/>
          </a:xfrm>
          <a:prstGeom prst="hexagon">
            <a:avLst>
              <a:gd name="adj" fmla="val 25001"/>
              <a:gd name="vf" fmla="val 115470"/>
            </a:avLst>
          </a:prstGeom>
          <a:solidFill>
            <a:schemeClr val="accent5">
              <a:lumMod val="75000"/>
            </a:schemeClr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Clr>
                <a:schemeClr val="accent2"/>
              </a:buClr>
            </a:pPr>
            <a:r>
              <a:rPr lang="en-US" sz="1400" b="1" dirty="0" smtClean="0">
                <a:solidFill>
                  <a:schemeClr val="bg1"/>
                </a:solidFill>
              </a:rPr>
              <a:t>LIF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6"/>
          <p:cNvCxnSpPr>
            <a:stCxn id="83" idx="2"/>
          </p:cNvCxnSpPr>
          <p:nvPr/>
        </p:nvCxnSpPr>
        <p:spPr bwMode="auto">
          <a:xfrm>
            <a:off x="2109772" y="2382594"/>
            <a:ext cx="492787" cy="16310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TextBox 88"/>
          <p:cNvSpPr txBox="1"/>
          <p:nvPr/>
        </p:nvSpPr>
        <p:spPr>
          <a:xfrm>
            <a:off x="1239466" y="1252234"/>
            <a:ext cx="1653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NAS Clients</a:t>
            </a:r>
          </a:p>
        </p:txBody>
      </p:sp>
      <p:sp>
        <p:nvSpPr>
          <p:cNvPr id="79" name="TextBox 89"/>
          <p:cNvSpPr txBox="1"/>
          <p:nvPr/>
        </p:nvSpPr>
        <p:spPr>
          <a:xfrm>
            <a:off x="2890754" y="1252234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SAN Hosts</a:t>
            </a:r>
          </a:p>
        </p:txBody>
      </p:sp>
      <p:pic>
        <p:nvPicPr>
          <p:cNvPr id="80" name="NAS volume src" descr="C:\Users\PrestoGeorge\Desktop\Original-Cylindar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09943" y="4599355"/>
            <a:ext cx="409187" cy="549172"/>
          </a:xfrm>
          <a:prstGeom prst="rect">
            <a:avLst/>
          </a:prstGeom>
          <a:noFill/>
        </p:spPr>
      </p:pic>
      <p:grpSp>
        <p:nvGrpSpPr>
          <p:cNvPr id="81" name="SAN vol dst"/>
          <p:cNvGrpSpPr/>
          <p:nvPr/>
        </p:nvGrpSpPr>
        <p:grpSpPr>
          <a:xfrm>
            <a:off x="2397966" y="4602462"/>
            <a:ext cx="409188" cy="549172"/>
            <a:chOff x="4868839" y="4802494"/>
            <a:chExt cx="511344" cy="686276"/>
          </a:xfrm>
        </p:grpSpPr>
        <p:pic>
          <p:nvPicPr>
            <p:cNvPr id="101" name="NAS volume src" descr="C:\Users\PrestoGeorge\Desktop\Original-Cylindar.gif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868839" y="4802494"/>
              <a:ext cx="511343" cy="686276"/>
            </a:xfrm>
            <a:prstGeom prst="rect">
              <a:avLst/>
            </a:prstGeom>
            <a:noFill/>
          </p:spPr>
        </p:pic>
        <p:grpSp>
          <p:nvGrpSpPr>
            <p:cNvPr id="102" name="Group 101"/>
            <p:cNvGrpSpPr/>
            <p:nvPr/>
          </p:nvGrpSpPr>
          <p:grpSpPr>
            <a:xfrm>
              <a:off x="4868839" y="5007134"/>
              <a:ext cx="511344" cy="269231"/>
              <a:chOff x="6505523" y="4387953"/>
              <a:chExt cx="511344" cy="269231"/>
            </a:xfrm>
          </p:grpSpPr>
          <p:pic>
            <p:nvPicPr>
              <p:cNvPr id="103" name="NAS volume src" descr="C:\Users\PrestoGeorge\Desktop\Original-Cylindar.gif"/>
              <p:cNvPicPr>
                <a:picLocks noChangeAspect="1" noChangeArrowheads="1"/>
              </p:cNvPicPr>
              <p:nvPr/>
            </p:nvPicPr>
            <p:blipFill>
              <a:blip r:embed="rId5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505523" y="4408650"/>
                <a:ext cx="511343" cy="235603"/>
              </a:xfrm>
              <a:prstGeom prst="rect">
                <a:avLst/>
              </a:prstGeom>
              <a:noFill/>
            </p:spPr>
          </p:pic>
          <p:sp>
            <p:nvSpPr>
              <p:cNvPr id="104" name="TextBox 95"/>
              <p:cNvSpPr txBox="1"/>
              <p:nvPr/>
            </p:nvSpPr>
            <p:spPr>
              <a:xfrm>
                <a:off x="6505523" y="4387953"/>
                <a:ext cx="511344" cy="269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n-US" sz="800" dirty="0" smtClean="0"/>
                  <a:t>LUN</a:t>
                </a:r>
              </a:p>
            </p:txBody>
          </p:sp>
        </p:grpSp>
      </p:grpSp>
      <p:pic>
        <p:nvPicPr>
          <p:cNvPr id="82" name="Picture 81" descr="unix_database_server_gener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8013" y="1652344"/>
            <a:ext cx="8112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82" descr="Workgroup-server-quad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2703" y="1652344"/>
            <a:ext cx="13541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ectangle 83"/>
          <p:cNvSpPr/>
          <p:nvPr/>
        </p:nvSpPr>
        <p:spPr bwMode="auto">
          <a:xfrm>
            <a:off x="1253261" y="3952526"/>
            <a:ext cx="1023955" cy="17774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LIF"/>
          <p:cNvSpPr>
            <a:spLocks noChangeArrowheads="1"/>
          </p:cNvSpPr>
          <p:nvPr/>
        </p:nvSpPr>
        <p:spPr bwMode="auto">
          <a:xfrm>
            <a:off x="1253262" y="4020710"/>
            <a:ext cx="511977" cy="240131"/>
          </a:xfrm>
          <a:prstGeom prst="hexagon">
            <a:avLst>
              <a:gd name="adj" fmla="val 25001"/>
              <a:gd name="vf" fmla="val 115470"/>
            </a:avLst>
          </a:prstGeom>
          <a:solidFill>
            <a:schemeClr val="accent2">
              <a:lumMod val="75000"/>
            </a:schemeClr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Clr>
                <a:schemeClr val="accent2"/>
              </a:buClr>
            </a:pPr>
            <a:r>
              <a:rPr lang="en-US" sz="1400" b="1" dirty="0" smtClean="0">
                <a:solidFill>
                  <a:schemeClr val="bg1"/>
                </a:solidFill>
              </a:rPr>
              <a:t>LIF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6" name="TextBox 100"/>
          <p:cNvSpPr txBox="1"/>
          <p:nvPr/>
        </p:nvSpPr>
        <p:spPr>
          <a:xfrm>
            <a:off x="1264193" y="4270943"/>
            <a:ext cx="1002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SVM 2</a:t>
            </a:r>
          </a:p>
        </p:txBody>
      </p:sp>
      <p:sp>
        <p:nvSpPr>
          <p:cNvPr id="87" name="LIF"/>
          <p:cNvSpPr>
            <a:spLocks noChangeArrowheads="1"/>
          </p:cNvSpPr>
          <p:nvPr/>
        </p:nvSpPr>
        <p:spPr bwMode="auto">
          <a:xfrm>
            <a:off x="1765239" y="4020711"/>
            <a:ext cx="511977" cy="240131"/>
          </a:xfrm>
          <a:prstGeom prst="hexagon">
            <a:avLst>
              <a:gd name="adj" fmla="val 25001"/>
              <a:gd name="vf" fmla="val 115470"/>
            </a:avLst>
          </a:prstGeom>
          <a:solidFill>
            <a:schemeClr val="accent2">
              <a:lumMod val="75000"/>
            </a:schemeClr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Clr>
                <a:schemeClr val="accent2"/>
              </a:buClr>
            </a:pPr>
            <a:r>
              <a:rPr lang="en-US" sz="1400" b="1" dirty="0" smtClean="0">
                <a:solidFill>
                  <a:schemeClr val="bg1"/>
                </a:solidFill>
              </a:rPr>
              <a:t>LIF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88" name="NAS volume src" descr="C:\Users\PrestoGeorge\Desktop\Original-Cylindar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16633" y="4606390"/>
            <a:ext cx="409187" cy="549172"/>
          </a:xfrm>
          <a:prstGeom prst="rect">
            <a:avLst/>
          </a:prstGeom>
          <a:noFill/>
        </p:spPr>
      </p:pic>
      <p:grpSp>
        <p:nvGrpSpPr>
          <p:cNvPr id="89" name="SAN vol dst"/>
          <p:cNvGrpSpPr/>
          <p:nvPr/>
        </p:nvGrpSpPr>
        <p:grpSpPr>
          <a:xfrm>
            <a:off x="1304656" y="4609497"/>
            <a:ext cx="409188" cy="549172"/>
            <a:chOff x="4868839" y="4802494"/>
            <a:chExt cx="511344" cy="686276"/>
          </a:xfrm>
        </p:grpSpPr>
        <p:pic>
          <p:nvPicPr>
            <p:cNvPr id="97" name="NAS volume src" descr="C:\Users\PrestoGeorge\Desktop\Original-Cylindar.gif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868839" y="4802494"/>
              <a:ext cx="511343" cy="686276"/>
            </a:xfrm>
            <a:prstGeom prst="rect">
              <a:avLst/>
            </a:prstGeom>
            <a:noFill/>
          </p:spPr>
        </p:pic>
        <p:grpSp>
          <p:nvGrpSpPr>
            <p:cNvPr id="98" name="Group 97"/>
            <p:cNvGrpSpPr/>
            <p:nvPr/>
          </p:nvGrpSpPr>
          <p:grpSpPr>
            <a:xfrm>
              <a:off x="4868839" y="5007134"/>
              <a:ext cx="511344" cy="269231"/>
              <a:chOff x="6505523" y="4387953"/>
              <a:chExt cx="511344" cy="269231"/>
            </a:xfrm>
          </p:grpSpPr>
          <p:pic>
            <p:nvPicPr>
              <p:cNvPr id="99" name="NAS volume src" descr="C:\Users\PrestoGeorge\Desktop\Original-Cylindar.gif"/>
              <p:cNvPicPr>
                <a:picLocks noChangeAspect="1" noChangeArrowheads="1"/>
              </p:cNvPicPr>
              <p:nvPr/>
            </p:nvPicPr>
            <p:blipFill>
              <a:blip r:embed="rId5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505523" y="4408650"/>
                <a:ext cx="511343" cy="235603"/>
              </a:xfrm>
              <a:prstGeom prst="rect">
                <a:avLst/>
              </a:prstGeom>
              <a:noFill/>
            </p:spPr>
          </p:pic>
          <p:sp>
            <p:nvSpPr>
              <p:cNvPr id="100" name="TextBox 107"/>
              <p:cNvSpPr txBox="1"/>
              <p:nvPr/>
            </p:nvSpPr>
            <p:spPr>
              <a:xfrm>
                <a:off x="6505523" y="4387953"/>
                <a:ext cx="511344" cy="269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n-US" sz="800" dirty="0" smtClean="0"/>
                  <a:t>LUN</a:t>
                </a:r>
              </a:p>
            </p:txBody>
          </p:sp>
        </p:grpSp>
      </p:grpSp>
      <p:pic>
        <p:nvPicPr>
          <p:cNvPr id="90" name="NAS volume src" descr="C:\Users\PrestoGeorge\Desktop\Original-Cylindar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4655" y="5180794"/>
            <a:ext cx="409187" cy="549172"/>
          </a:xfrm>
          <a:prstGeom prst="rect">
            <a:avLst/>
          </a:prstGeom>
          <a:noFill/>
        </p:spPr>
      </p:pic>
      <p:pic>
        <p:nvPicPr>
          <p:cNvPr id="91" name="NAS volume src" descr="C:\Users\PrestoGeorge\Desktop\Original-Cylindar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16633" y="5180997"/>
            <a:ext cx="409187" cy="549172"/>
          </a:xfrm>
          <a:prstGeom prst="rect">
            <a:avLst/>
          </a:prstGeom>
          <a:noFill/>
        </p:spPr>
      </p:pic>
      <p:sp>
        <p:nvSpPr>
          <p:cNvPr id="92" name="Rectangle 91"/>
          <p:cNvSpPr/>
          <p:nvPr/>
        </p:nvSpPr>
        <p:spPr bwMode="auto">
          <a:xfrm>
            <a:off x="3609985" y="4377893"/>
            <a:ext cx="517442" cy="12801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LIF"/>
          <p:cNvSpPr>
            <a:spLocks noChangeArrowheads="1"/>
          </p:cNvSpPr>
          <p:nvPr/>
        </p:nvSpPr>
        <p:spPr bwMode="auto">
          <a:xfrm>
            <a:off x="3609985" y="4446077"/>
            <a:ext cx="511977" cy="240131"/>
          </a:xfrm>
          <a:prstGeom prst="hexagon">
            <a:avLst>
              <a:gd name="adj" fmla="val 25001"/>
              <a:gd name="vf" fmla="val 115470"/>
            </a:avLst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Clr>
                <a:schemeClr val="accent2"/>
              </a:buClr>
            </a:pPr>
            <a:r>
              <a:rPr lang="en-US" sz="1400" b="1" dirty="0" smtClean="0">
                <a:solidFill>
                  <a:schemeClr val="bg1"/>
                </a:solidFill>
              </a:rPr>
              <a:t>LIF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4" name="TextBox 112"/>
          <p:cNvSpPr txBox="1"/>
          <p:nvPr/>
        </p:nvSpPr>
        <p:spPr>
          <a:xfrm>
            <a:off x="3362194" y="4708167"/>
            <a:ext cx="101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SVM 3</a:t>
            </a:r>
          </a:p>
        </p:txBody>
      </p:sp>
      <p:pic>
        <p:nvPicPr>
          <p:cNvPr id="95" name="NAS volume src" descr="C:\Users\PrestoGeorge\Desktop\Original-Cylindar.gi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61377" y="5034864"/>
            <a:ext cx="409187" cy="549172"/>
          </a:xfrm>
          <a:prstGeom prst="rect">
            <a:avLst/>
          </a:prstGeom>
          <a:noFill/>
        </p:spPr>
      </p:pic>
      <p:sp>
        <p:nvSpPr>
          <p:cNvPr id="96" name="TextBox 114"/>
          <p:cNvSpPr txBox="1"/>
          <p:nvPr/>
        </p:nvSpPr>
        <p:spPr>
          <a:xfrm>
            <a:off x="1385924" y="3510191"/>
            <a:ext cx="243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2800" b="1" dirty="0" smtClean="0"/>
              <a:t>Cluster</a:t>
            </a:r>
          </a:p>
        </p:txBody>
      </p:sp>
    </p:spTree>
    <p:extLst>
      <p:ext uri="{BB962C8B-B14F-4D97-AF65-F5344CB8AC3E}">
        <p14:creationId xmlns:p14="http://schemas.microsoft.com/office/powerpoint/2010/main" val="3096592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err="1" smtClean="0">
                <a:solidFill>
                  <a:schemeClr val="bg1"/>
                </a:solidFill>
              </a:rPr>
              <a:t>QoS</a:t>
            </a:r>
            <a:r>
              <a:rPr lang="sl-SI" altLang="sl-SI" sz="2800" dirty="0" smtClean="0">
                <a:solidFill>
                  <a:schemeClr val="bg1"/>
                </a:solidFill>
              </a:rPr>
              <a:t> –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Quality</a:t>
            </a:r>
            <a:r>
              <a:rPr lang="sl-SI" altLang="sl-SI" sz="2800" dirty="0" smtClean="0">
                <a:solidFill>
                  <a:schemeClr val="bg1"/>
                </a:solidFill>
              </a:rPr>
              <a:t>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of</a:t>
            </a:r>
            <a:r>
              <a:rPr lang="sl-SI" altLang="sl-SI" sz="2800" dirty="0" smtClean="0">
                <a:solidFill>
                  <a:schemeClr val="bg1"/>
                </a:solidFill>
              </a:rPr>
              <a:t>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Service</a:t>
            </a:r>
            <a:endParaRPr lang="sl-SI" altLang="sl-SI" sz="2800" dirty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3"/>
          <p:cNvSpPr txBox="1"/>
          <p:nvPr/>
        </p:nvSpPr>
        <p:spPr>
          <a:xfrm>
            <a:off x="533400" y="4031769"/>
            <a:ext cx="8229600" cy="1233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lvl="0" indent="-285750" eaLnBrk="0" hangingPunct="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l-SI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charset="0"/>
              </a:rPr>
              <a:t>Vsak</a:t>
            </a:r>
            <a:r>
              <a:rPr lang="en-US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charset="0"/>
              </a:rPr>
              <a:t> SVM </a:t>
            </a:r>
            <a:r>
              <a:rPr lang="sl-SI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charset="0"/>
              </a:rPr>
              <a:t>ima svojo</a:t>
            </a:r>
            <a:r>
              <a:rPr lang="en-US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charset="0"/>
              </a:rPr>
              <a:t> QoS policy group</a:t>
            </a:r>
            <a:r>
              <a:rPr lang="sl-SI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charset="0"/>
              </a:rPr>
              <a:t>u, (primer: </a:t>
            </a:r>
            <a:r>
              <a:rPr lang="en-US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charset="0"/>
              </a:rPr>
              <a:t>Gold, Silver, Bronze</a:t>
            </a:r>
            <a:r>
              <a:rPr lang="sl-SI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charset="0"/>
              </a:rPr>
              <a:t>)</a:t>
            </a:r>
            <a:endParaRPr lang="en-US" dirty="0">
              <a:solidFill>
                <a:srgbClr val="000000"/>
              </a:solidFill>
              <a:latin typeface="+mj-lt"/>
              <a:ea typeface="Arial Unicode MS" pitchFamily="34" charset="-128"/>
              <a:cs typeface="Arial Unicode MS" charset="0"/>
            </a:endParaRPr>
          </a:p>
          <a:p>
            <a:pPr marL="285750" lvl="0" indent="-285750" eaLnBrk="0" hangingPunct="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l-SI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charset="0"/>
              </a:rPr>
              <a:t>Izbira odzivnosti</a:t>
            </a:r>
            <a:r>
              <a:rPr lang="en-US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charset="0"/>
              </a:rPr>
              <a:t> </a:t>
            </a:r>
            <a:r>
              <a:rPr lang="sl-SI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charset="0"/>
              </a:rPr>
              <a:t>s pomočjo</a:t>
            </a:r>
            <a:r>
              <a:rPr lang="en-US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charset="0"/>
              </a:rPr>
              <a:t> QoS policy group</a:t>
            </a:r>
            <a:r>
              <a:rPr lang="sl-SI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charset="0"/>
              </a:rPr>
              <a:t>e glede na SLA zahteve</a:t>
            </a:r>
            <a:endParaRPr lang="en-US" dirty="0">
              <a:solidFill>
                <a:srgbClr val="000000"/>
              </a:solidFill>
              <a:latin typeface="+mj-lt"/>
              <a:ea typeface="Arial Unicode MS" pitchFamily="34" charset="-128"/>
              <a:cs typeface="Arial Unicode MS" charset="0"/>
            </a:endParaRPr>
          </a:p>
          <a:p>
            <a:pPr marL="285750" lvl="0" indent="-285750" eaLnBrk="0" hangingPunct="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charset="0"/>
              </a:rPr>
              <a:t>I</a:t>
            </a:r>
            <a:r>
              <a:rPr lang="sl-SI" dirty="0" err="1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charset="0"/>
              </a:rPr>
              <a:t>zolacija</a:t>
            </a:r>
            <a:r>
              <a:rPr lang="en-US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charset="0"/>
              </a:rPr>
              <a:t> </a:t>
            </a:r>
            <a:r>
              <a:rPr lang="sl-SI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charset="0"/>
              </a:rPr>
              <a:t>otočkov</a:t>
            </a:r>
            <a:r>
              <a:rPr lang="en-US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charset="0"/>
              </a:rPr>
              <a:t> (SVM)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81000" y="1592999"/>
            <a:ext cx="5434553" cy="1759866"/>
          </a:xfrm>
          <a:prstGeom prst="roundRect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12000"/>
                  <a:lumOff val="88000"/>
                </a:schemeClr>
              </a:gs>
              <a:gs pos="100000">
                <a:schemeClr val="accent3">
                  <a:tint val="37000"/>
                  <a:satMod val="300000"/>
                  <a:lumMod val="39000"/>
                  <a:lumOff val="61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5600000" scaled="0"/>
          </a:gra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utoShape 63"/>
          <p:cNvSpPr>
            <a:spLocks noChangeArrowheads="1"/>
          </p:cNvSpPr>
          <p:nvPr/>
        </p:nvSpPr>
        <p:spPr bwMode="auto">
          <a:xfrm>
            <a:off x="682599" y="1780249"/>
            <a:ext cx="1008668" cy="363946"/>
          </a:xfrm>
          <a:prstGeom prst="roundRect">
            <a:avLst>
              <a:gd name="adj" fmla="val 1666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3"/>
            </a:solidFill>
            <a:round/>
            <a:headEnd/>
            <a:tailEnd/>
          </a:ln>
        </p:spPr>
        <p:txBody>
          <a:bodyPr wrap="none" tIns="0" bIns="0" anchor="ctr" anchorCtr="0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ts val="600"/>
              </a:spcBef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SVM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AutoShape 63"/>
          <p:cNvSpPr>
            <a:spLocks noChangeArrowheads="1"/>
          </p:cNvSpPr>
          <p:nvPr/>
        </p:nvSpPr>
        <p:spPr bwMode="auto">
          <a:xfrm>
            <a:off x="2601884" y="1780249"/>
            <a:ext cx="1008668" cy="363946"/>
          </a:xfrm>
          <a:prstGeom prst="roundRect">
            <a:avLst>
              <a:gd name="adj" fmla="val 16667"/>
            </a:avLst>
          </a:prstGeom>
          <a:pattFill prst="pct5">
            <a:fgClr>
              <a:srgbClr val="FFC000"/>
            </a:fgClr>
            <a:bgClr>
              <a:schemeClr val="bg1"/>
            </a:bgClr>
          </a:pattFill>
          <a:ln w="25400">
            <a:solidFill>
              <a:schemeClr val="accent3"/>
            </a:solidFill>
            <a:round/>
            <a:headEnd/>
            <a:tailEnd/>
          </a:ln>
        </p:spPr>
        <p:txBody>
          <a:bodyPr wrap="none" tIns="0" bIns="0" anchor="ctr" anchorCtr="0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ts val="600"/>
              </a:spcBef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SVM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AutoShape 63"/>
          <p:cNvSpPr>
            <a:spLocks noChangeArrowheads="1"/>
          </p:cNvSpPr>
          <p:nvPr/>
        </p:nvSpPr>
        <p:spPr bwMode="auto">
          <a:xfrm>
            <a:off x="682599" y="2295445"/>
            <a:ext cx="1008668" cy="363946"/>
          </a:xfrm>
          <a:prstGeom prst="roundRect">
            <a:avLst>
              <a:gd name="adj" fmla="val 1666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3"/>
            </a:solidFill>
            <a:round/>
            <a:headEnd/>
            <a:tailEnd/>
          </a:ln>
        </p:spPr>
        <p:txBody>
          <a:bodyPr wrap="none" tIns="0" bIns="0" anchor="ctr" anchorCtr="0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ts val="600"/>
              </a:spcBef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SVM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AutoShape 63"/>
          <p:cNvSpPr>
            <a:spLocks noChangeArrowheads="1"/>
          </p:cNvSpPr>
          <p:nvPr/>
        </p:nvSpPr>
        <p:spPr bwMode="auto">
          <a:xfrm>
            <a:off x="2601884" y="2311979"/>
            <a:ext cx="1008668" cy="36394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bIns="0" anchor="ctr" anchorCtr="0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ts val="600"/>
              </a:spcBef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SVM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AutoShape 63"/>
          <p:cNvSpPr>
            <a:spLocks noChangeArrowheads="1"/>
          </p:cNvSpPr>
          <p:nvPr/>
        </p:nvSpPr>
        <p:spPr bwMode="auto">
          <a:xfrm>
            <a:off x="682599" y="2817788"/>
            <a:ext cx="1008668" cy="36394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FFC000"/>
            </a:solidFill>
            <a:round/>
            <a:headEnd/>
            <a:tailEnd/>
          </a:ln>
        </p:spPr>
        <p:txBody>
          <a:bodyPr wrap="none" tIns="0" bIns="0" anchor="ctr" anchorCtr="0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ts val="600"/>
              </a:spcBef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SVM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AutoShape 63"/>
          <p:cNvSpPr>
            <a:spLocks noChangeArrowheads="1"/>
          </p:cNvSpPr>
          <p:nvPr/>
        </p:nvSpPr>
        <p:spPr bwMode="auto">
          <a:xfrm>
            <a:off x="2601884" y="2817788"/>
            <a:ext cx="1008668" cy="363946"/>
          </a:xfrm>
          <a:prstGeom prst="roundRect">
            <a:avLst>
              <a:gd name="adj" fmla="val 1666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3"/>
            </a:solidFill>
            <a:round/>
            <a:headEnd/>
            <a:tailEnd/>
          </a:ln>
        </p:spPr>
        <p:txBody>
          <a:bodyPr wrap="none" tIns="0" bIns="0" anchor="ctr" anchorCtr="0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ts val="600"/>
              </a:spcBef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SVM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AutoShape 63"/>
          <p:cNvSpPr>
            <a:spLocks noChangeArrowheads="1"/>
          </p:cNvSpPr>
          <p:nvPr/>
        </p:nvSpPr>
        <p:spPr bwMode="auto">
          <a:xfrm>
            <a:off x="4521169" y="1780249"/>
            <a:ext cx="1008668" cy="363946"/>
          </a:xfrm>
          <a:prstGeom prst="roundRect">
            <a:avLst>
              <a:gd name="adj" fmla="val 1666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3"/>
            </a:solidFill>
            <a:round/>
            <a:headEnd/>
            <a:tailEnd/>
          </a:ln>
        </p:spPr>
        <p:txBody>
          <a:bodyPr wrap="none" tIns="0" bIns="0" anchor="ctr" anchorCtr="0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ts val="600"/>
              </a:spcBef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SVM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AutoShape 63"/>
          <p:cNvSpPr>
            <a:spLocks noChangeArrowheads="1"/>
          </p:cNvSpPr>
          <p:nvPr/>
        </p:nvSpPr>
        <p:spPr bwMode="auto">
          <a:xfrm>
            <a:off x="4521169" y="2295445"/>
            <a:ext cx="1008668" cy="363946"/>
          </a:xfrm>
          <a:prstGeom prst="roundRect">
            <a:avLst>
              <a:gd name="adj" fmla="val 1666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3"/>
            </a:solidFill>
            <a:round/>
            <a:headEnd/>
            <a:tailEnd/>
          </a:ln>
        </p:spPr>
        <p:txBody>
          <a:bodyPr wrap="none" tIns="0" bIns="0" anchor="ctr" anchorCtr="0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ts val="600"/>
              </a:spcBef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SVM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AutoShape 63"/>
          <p:cNvSpPr>
            <a:spLocks noChangeArrowheads="1"/>
          </p:cNvSpPr>
          <p:nvPr/>
        </p:nvSpPr>
        <p:spPr bwMode="auto">
          <a:xfrm>
            <a:off x="4521169" y="2817788"/>
            <a:ext cx="1008668" cy="363946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accent4"/>
            </a:solidFill>
            <a:round/>
            <a:headEnd/>
            <a:tailEnd/>
          </a:ln>
        </p:spPr>
        <p:txBody>
          <a:bodyPr wrap="none" tIns="0" bIns="0" anchor="ctr" anchorCtr="0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ts val="600"/>
              </a:spcBef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SVM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418404" y="2739865"/>
            <a:ext cx="1206242" cy="500717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499863" y="2245601"/>
            <a:ext cx="1206242" cy="500717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83812" y="2738769"/>
            <a:ext cx="1206242" cy="500717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3166764" y="3477251"/>
            <a:ext cx="1894741" cy="400050"/>
          </a:xfrm>
          <a:prstGeom prst="wedgeRoundRectCallout">
            <a:avLst>
              <a:gd name="adj1" fmla="val -47156"/>
              <a:gd name="adj2" fmla="val -269503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IOPS Limit: </a:t>
            </a:r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sl-SI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0k</a:t>
            </a:r>
            <a:endParaRPr lang="en-US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882162" y="3477251"/>
            <a:ext cx="1806103" cy="400050"/>
          </a:xfrm>
          <a:prstGeom prst="wedgeRoundRectCallout">
            <a:avLst>
              <a:gd name="adj1" fmla="val -36387"/>
              <a:gd name="adj2" fmla="val -151529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IOPS Limit: </a:t>
            </a:r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40</a:t>
            </a:r>
            <a:r>
              <a:rPr lang="sl-SI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</a:t>
            </a:r>
            <a:endParaRPr lang="en-US" sz="1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404543" y="3477251"/>
            <a:ext cx="1806103" cy="400050"/>
          </a:xfrm>
          <a:prstGeom prst="wedgeRoundRectCallout">
            <a:avLst>
              <a:gd name="adj1" fmla="val -58169"/>
              <a:gd name="adj2" fmla="val -180765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IOPS Limit: </a:t>
            </a:r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10</a:t>
            </a:r>
            <a:r>
              <a:rPr lang="sl-SI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</a:t>
            </a:r>
            <a:endParaRPr lang="en-US" sz="1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594" y="1898793"/>
            <a:ext cx="2147729" cy="11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80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Upravljanje sistema</a:t>
            </a:r>
            <a:endParaRPr lang="sl-SI" altLang="sl-SI" sz="2800" dirty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1628800"/>
            <a:ext cx="67532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217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err="1" smtClean="0">
                <a:solidFill>
                  <a:schemeClr val="bg1"/>
                </a:solidFill>
              </a:rPr>
              <a:t>Data</a:t>
            </a:r>
            <a:r>
              <a:rPr lang="sl-SI" altLang="sl-SI" sz="2800" dirty="0" smtClean="0">
                <a:solidFill>
                  <a:schemeClr val="bg1"/>
                </a:solidFill>
              </a:rPr>
              <a:t> ONTAP 8.3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altLang="sl-SI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sl-SI" altLang="sl-SI" dirty="0">
                <a:latin typeface="+mj-lt"/>
              </a:rPr>
              <a:t>Optimiziran sistem za </a:t>
            </a:r>
            <a:r>
              <a:rPr lang="sl-SI" altLang="sl-SI" dirty="0" err="1">
                <a:latin typeface="+mj-lt"/>
              </a:rPr>
              <a:t>Flash</a:t>
            </a:r>
            <a:r>
              <a:rPr lang="sl-SI" altLang="sl-SI" dirty="0">
                <a:latin typeface="+mj-lt"/>
              </a:rPr>
              <a:t> tehnologijo (</a:t>
            </a:r>
            <a:r>
              <a:rPr lang="sl-SI" altLang="sl-SI" dirty="0" err="1">
                <a:latin typeface="+mj-lt"/>
              </a:rPr>
              <a:t>All</a:t>
            </a:r>
            <a:r>
              <a:rPr lang="sl-SI" altLang="sl-SI" dirty="0">
                <a:latin typeface="+mj-lt"/>
              </a:rPr>
              <a:t>-</a:t>
            </a:r>
            <a:r>
              <a:rPr lang="sl-SI" altLang="sl-SI" dirty="0" err="1">
                <a:latin typeface="+mj-lt"/>
              </a:rPr>
              <a:t>Flash</a:t>
            </a:r>
            <a:r>
              <a:rPr lang="sl-SI" altLang="sl-SI" dirty="0">
                <a:latin typeface="+mj-lt"/>
              </a:rPr>
              <a:t> </a:t>
            </a:r>
            <a:r>
              <a:rPr lang="sl-SI" altLang="sl-SI" dirty="0" err="1">
                <a:latin typeface="+mj-lt"/>
              </a:rPr>
              <a:t>Array</a:t>
            </a:r>
            <a:r>
              <a:rPr lang="sl-SI" altLang="sl-SI" dirty="0">
                <a:latin typeface="+mj-lt"/>
              </a:rPr>
              <a:t>, SSD, </a:t>
            </a:r>
            <a:r>
              <a:rPr lang="sl-SI" altLang="sl-SI" dirty="0" err="1">
                <a:latin typeface="+mj-lt"/>
              </a:rPr>
              <a:t>Flash</a:t>
            </a:r>
            <a:r>
              <a:rPr lang="sl-SI" altLang="sl-SI" dirty="0">
                <a:latin typeface="+mj-lt"/>
              </a:rPr>
              <a:t> </a:t>
            </a:r>
            <a:r>
              <a:rPr lang="sl-SI" altLang="sl-SI" dirty="0" err="1">
                <a:latin typeface="+mj-lt"/>
              </a:rPr>
              <a:t>Cache</a:t>
            </a:r>
            <a:r>
              <a:rPr lang="sl-SI" altLang="sl-SI" dirty="0">
                <a:latin typeface="+mj-lt"/>
              </a:rPr>
              <a:t>, </a:t>
            </a:r>
            <a:r>
              <a:rPr lang="sl-SI" altLang="sl-SI" dirty="0" err="1">
                <a:latin typeface="+mj-lt"/>
              </a:rPr>
              <a:t>Flash</a:t>
            </a:r>
            <a:r>
              <a:rPr lang="sl-SI" altLang="sl-SI" dirty="0">
                <a:latin typeface="+mj-lt"/>
              </a:rPr>
              <a:t> </a:t>
            </a:r>
            <a:r>
              <a:rPr lang="sl-SI" altLang="sl-SI" dirty="0" err="1">
                <a:latin typeface="+mj-lt"/>
              </a:rPr>
              <a:t>Pool</a:t>
            </a:r>
            <a:r>
              <a:rPr lang="sl-SI" altLang="sl-SI" dirty="0">
                <a:latin typeface="+mj-lt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sl-SI" altLang="sl-SI" dirty="0">
                <a:latin typeface="+mj-lt"/>
              </a:rPr>
              <a:t>Večja odzivnost kot 8.2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sl-SI" altLang="sl-SI" dirty="0">
                <a:latin typeface="+mj-lt"/>
              </a:rPr>
              <a:t>Nov koncept NAS in SAN </a:t>
            </a:r>
            <a:r>
              <a:rPr lang="sl-SI" altLang="sl-SI" dirty="0" smtClean="0">
                <a:latin typeface="+mj-lt"/>
              </a:rPr>
              <a:t>zmogljivosti (SVM)</a:t>
            </a:r>
            <a:endParaRPr lang="sl-SI" altLang="sl-SI" dirty="0">
              <a:latin typeface="+mj-lt"/>
            </a:endParaRP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sl-SI" altLang="sl-SI" dirty="0">
                <a:latin typeface="+mj-lt"/>
              </a:rPr>
              <a:t>Uporaba na obstoječih </a:t>
            </a:r>
            <a:r>
              <a:rPr lang="sl-SI" altLang="sl-SI" dirty="0" smtClean="0">
                <a:latin typeface="+mj-lt"/>
              </a:rPr>
              <a:t>sistemih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„</a:t>
            </a:r>
            <a:r>
              <a:rPr lang="sl-SI" altLang="sl-SI" dirty="0" err="1" smtClean="0">
                <a:latin typeface="+mj-lt"/>
              </a:rPr>
              <a:t>FilerView</a:t>
            </a:r>
            <a:r>
              <a:rPr lang="sl-SI" altLang="sl-SI" dirty="0" smtClean="0">
                <a:latin typeface="+mj-lt"/>
              </a:rPr>
              <a:t>“ is back </a:t>
            </a:r>
            <a:r>
              <a:rPr lang="sl-SI" altLang="sl-SI" dirty="0" smtClean="0">
                <a:latin typeface="+mj-lt"/>
                <a:sym typeface="Wingdings" panose="05000000000000000000" pitchFamily="2" charset="2"/>
              </a:rPr>
              <a:t>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  <a:sym typeface="Wingdings" panose="05000000000000000000" pitchFamily="2" charset="2"/>
              </a:rPr>
              <a:t>Uvoz 3rd </a:t>
            </a:r>
            <a:r>
              <a:rPr lang="sl-SI" altLang="sl-SI" dirty="0" err="1" smtClean="0">
                <a:latin typeface="+mj-lt"/>
                <a:sym typeface="Wingdings" panose="05000000000000000000" pitchFamily="2" charset="2"/>
              </a:rPr>
              <a:t>Party</a:t>
            </a:r>
            <a:r>
              <a:rPr lang="sl-SI" altLang="sl-SI" dirty="0" smtClean="0">
                <a:latin typeface="+mj-lt"/>
                <a:sym typeface="Wingdings" panose="05000000000000000000" pitchFamily="2" charset="2"/>
              </a:rPr>
              <a:t> LUN </a:t>
            </a:r>
            <a:r>
              <a:rPr lang="sl-SI" altLang="sl-SI" dirty="0" err="1" smtClean="0">
                <a:latin typeface="+mj-lt"/>
                <a:sym typeface="Wingdings" panose="05000000000000000000" pitchFamily="2" charset="2"/>
              </a:rPr>
              <a:t>particij</a:t>
            </a:r>
            <a:r>
              <a:rPr lang="sl-SI" altLang="sl-SI" dirty="0" smtClean="0">
                <a:latin typeface="+mj-lt"/>
                <a:sym typeface="Wingdings" panose="05000000000000000000" pitchFamily="2" charset="2"/>
              </a:rPr>
              <a:t> (</a:t>
            </a:r>
            <a:r>
              <a:rPr lang="sl-SI" altLang="sl-SI" dirty="0" err="1" smtClean="0">
                <a:latin typeface="+mj-lt"/>
                <a:sym typeface="Wingdings" panose="05000000000000000000" pitchFamily="2" charset="2"/>
              </a:rPr>
              <a:t>FlexArray</a:t>
            </a:r>
            <a:r>
              <a:rPr lang="sl-SI" altLang="sl-SI" dirty="0" smtClean="0">
                <a:latin typeface="+mj-lt"/>
                <a:sym typeface="Wingdings" panose="05000000000000000000" pitchFamily="2" charset="2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  <a:sym typeface="Wingdings" panose="05000000000000000000" pitchFamily="2" charset="2"/>
              </a:rPr>
              <a:t>Metrocluster</a:t>
            </a:r>
            <a:r>
              <a:rPr lang="sl-SI" altLang="sl-SI" dirty="0" smtClean="0">
                <a:latin typeface="+mj-lt"/>
                <a:sym typeface="Wingdings" panose="05000000000000000000" pitchFamily="2" charset="2"/>
              </a:rPr>
              <a:t> podpora</a:t>
            </a:r>
            <a:endParaRPr lang="sl-SI" altLang="sl-S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7297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Odzivnost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750282"/>
              </p:ext>
            </p:extLst>
          </p:nvPr>
        </p:nvGraphicFramePr>
        <p:xfrm>
          <a:off x="633942" y="1771640"/>
          <a:ext cx="7876116" cy="331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5170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Večji izkoristek kapacitet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altLang="sl-SI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Root</a:t>
            </a:r>
            <a:r>
              <a:rPr lang="sl-SI" altLang="sl-SI" dirty="0" smtClean="0">
                <a:latin typeface="+mj-lt"/>
              </a:rPr>
              <a:t>-</a:t>
            </a:r>
            <a:r>
              <a:rPr lang="sl-SI" altLang="sl-SI" dirty="0" err="1" smtClean="0">
                <a:latin typeface="+mj-lt"/>
              </a:rPr>
              <a:t>data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particije</a:t>
            </a:r>
            <a:endParaRPr lang="sl-SI" altLang="sl-SI" dirty="0" smtClean="0">
              <a:latin typeface="+mj-lt"/>
            </a:endParaRPr>
          </a:p>
          <a:p>
            <a:pPr marL="1028700" lvl="1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FAS2500 serija</a:t>
            </a:r>
          </a:p>
          <a:p>
            <a:pPr marL="1028700" lvl="1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All</a:t>
            </a:r>
            <a:r>
              <a:rPr lang="sl-SI" altLang="sl-SI" dirty="0" smtClean="0">
                <a:latin typeface="+mj-lt"/>
              </a:rPr>
              <a:t>-</a:t>
            </a:r>
            <a:r>
              <a:rPr lang="sl-SI" altLang="sl-SI" dirty="0" err="1" smtClean="0">
                <a:latin typeface="+mj-lt"/>
              </a:rPr>
              <a:t>Flash</a:t>
            </a:r>
            <a:r>
              <a:rPr lang="sl-SI" altLang="sl-SI" dirty="0" smtClean="0">
                <a:latin typeface="+mj-lt"/>
              </a:rPr>
              <a:t> FAS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FlashPool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particije</a:t>
            </a:r>
            <a:endParaRPr lang="sl-SI" altLang="sl-SI" dirty="0" smtClean="0">
              <a:latin typeface="+mj-lt"/>
            </a:endParaRPr>
          </a:p>
        </p:txBody>
      </p:sp>
      <p:sp>
        <p:nvSpPr>
          <p:cNvPr id="58" name="TextBox 96"/>
          <p:cNvSpPr txBox="1"/>
          <p:nvPr/>
        </p:nvSpPr>
        <p:spPr>
          <a:xfrm>
            <a:off x="1458160" y="5863413"/>
            <a:ext cx="6486074" cy="238527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buClr>
                <a:schemeClr val="accent2"/>
              </a:buClr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1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    2      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3      4    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5      6     7      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8    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9    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10    11 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12    13   14    15  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16    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17    18  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19    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20    21  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22    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23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 24  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549334" y="4938880"/>
            <a:ext cx="214971" cy="934156"/>
          </a:xfrm>
          <a:prstGeom prst="rect">
            <a:avLst/>
          </a:prstGeom>
          <a:solidFill>
            <a:srgbClr val="84BD00">
              <a:lumMod val="40000"/>
              <a:lumOff val="60000"/>
            </a:srgbClr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1813944" y="4937459"/>
            <a:ext cx="214971" cy="935295"/>
          </a:xfrm>
          <a:prstGeom prst="rect">
            <a:avLst/>
          </a:prstGeom>
          <a:solidFill>
            <a:srgbClr val="84BD00">
              <a:lumMod val="40000"/>
              <a:lumOff val="60000"/>
            </a:srgbClr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549334" y="4709473"/>
            <a:ext cx="214971" cy="233540"/>
          </a:xfrm>
          <a:prstGeom prst="rect">
            <a:avLst/>
          </a:prstGeom>
          <a:solidFill>
            <a:srgbClr val="84BD00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R1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813944" y="4709473"/>
            <a:ext cx="214971" cy="233540"/>
          </a:xfrm>
          <a:prstGeom prst="rect">
            <a:avLst/>
          </a:prstGeom>
          <a:solidFill>
            <a:srgbClr val="84BD00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R1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077567" y="4937457"/>
            <a:ext cx="214971" cy="934156"/>
          </a:xfrm>
          <a:prstGeom prst="rect">
            <a:avLst/>
          </a:prstGeom>
          <a:solidFill>
            <a:srgbClr val="84BD00">
              <a:lumMod val="40000"/>
              <a:lumOff val="60000"/>
            </a:srgbClr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2344231" y="4938879"/>
            <a:ext cx="214971" cy="933016"/>
          </a:xfrm>
          <a:prstGeom prst="rect">
            <a:avLst/>
          </a:prstGeom>
          <a:solidFill>
            <a:srgbClr val="84BD00">
              <a:lumMod val="40000"/>
              <a:lumOff val="60000"/>
            </a:srgbClr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2077567" y="4709473"/>
            <a:ext cx="214971" cy="233540"/>
          </a:xfrm>
          <a:prstGeom prst="rect">
            <a:avLst/>
          </a:prstGeom>
          <a:solidFill>
            <a:srgbClr val="84BD00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R1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345154" y="4709473"/>
            <a:ext cx="214049" cy="233540"/>
          </a:xfrm>
          <a:prstGeom prst="rect">
            <a:avLst/>
          </a:prstGeom>
          <a:solidFill>
            <a:srgbClr val="84BD00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R1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2608236" y="4937457"/>
            <a:ext cx="214971" cy="934156"/>
          </a:xfrm>
          <a:prstGeom prst="rect">
            <a:avLst/>
          </a:prstGeom>
          <a:solidFill>
            <a:srgbClr val="84BD00">
              <a:lumMod val="40000"/>
              <a:lumOff val="60000"/>
            </a:srgbClr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872848" y="4937457"/>
            <a:ext cx="214971" cy="934156"/>
          </a:xfrm>
          <a:prstGeom prst="rect">
            <a:avLst/>
          </a:prstGeom>
          <a:solidFill>
            <a:srgbClr val="84BD00">
              <a:lumMod val="40000"/>
              <a:lumOff val="60000"/>
            </a:srgbClr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2608236" y="4709473"/>
            <a:ext cx="214971" cy="233540"/>
          </a:xfrm>
          <a:prstGeom prst="rect">
            <a:avLst/>
          </a:prstGeom>
          <a:solidFill>
            <a:srgbClr val="84BD00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R1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2872848" y="4709473"/>
            <a:ext cx="214971" cy="233540"/>
          </a:xfrm>
          <a:prstGeom prst="rect">
            <a:avLst/>
          </a:prstGeom>
          <a:solidFill>
            <a:srgbClr val="84BD00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R1</a:t>
            </a: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3131748" y="4937459"/>
            <a:ext cx="214971" cy="935295"/>
          </a:xfrm>
          <a:prstGeom prst="rect">
            <a:avLst/>
          </a:prstGeom>
          <a:solidFill>
            <a:srgbClr val="84BD00">
              <a:lumMod val="40000"/>
              <a:lumOff val="60000"/>
            </a:srgbClr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3396359" y="4937457"/>
            <a:ext cx="214971" cy="934156"/>
          </a:xfrm>
          <a:prstGeom prst="rect">
            <a:avLst/>
          </a:prstGeom>
          <a:solidFill>
            <a:srgbClr val="84BD00">
              <a:lumMod val="40000"/>
              <a:lumOff val="60000"/>
            </a:srgbClr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3131748" y="4709473"/>
            <a:ext cx="214971" cy="233540"/>
          </a:xfrm>
          <a:prstGeom prst="rect">
            <a:avLst/>
          </a:prstGeom>
          <a:solidFill>
            <a:srgbClr val="84BD00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R1</a:t>
            </a: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3396359" y="4709473"/>
            <a:ext cx="214971" cy="233540"/>
          </a:xfrm>
          <a:prstGeom prst="rect">
            <a:avLst/>
          </a:prstGeom>
          <a:solidFill>
            <a:srgbClr val="84BD00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R1</a:t>
            </a: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3659983" y="4944756"/>
            <a:ext cx="214971" cy="929455"/>
          </a:xfrm>
          <a:prstGeom prst="rect">
            <a:avLst/>
          </a:prstGeom>
          <a:solidFill>
            <a:srgbClr val="84BD00">
              <a:lumMod val="40000"/>
              <a:lumOff val="60000"/>
            </a:srgbClr>
          </a:solidFill>
          <a:ln w="6350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3926646" y="4944757"/>
            <a:ext cx="214971" cy="928316"/>
          </a:xfrm>
          <a:prstGeom prst="rect">
            <a:avLst/>
          </a:prstGeom>
          <a:solidFill>
            <a:srgbClr val="84BD00">
              <a:lumMod val="40000"/>
              <a:lumOff val="60000"/>
            </a:srgbClr>
          </a:solidFill>
          <a:ln w="6350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3659983" y="4709473"/>
            <a:ext cx="214971" cy="233540"/>
          </a:xfrm>
          <a:prstGeom prst="rect">
            <a:avLst/>
          </a:prstGeom>
          <a:solidFill>
            <a:srgbClr val="84BD00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3927570" y="4709473"/>
            <a:ext cx="214971" cy="233540"/>
          </a:xfrm>
          <a:prstGeom prst="rect">
            <a:avLst/>
          </a:prstGeom>
          <a:solidFill>
            <a:srgbClr val="84BD00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</a:t>
            </a: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4190653" y="4944757"/>
            <a:ext cx="214971" cy="928316"/>
          </a:xfrm>
          <a:prstGeom prst="rect">
            <a:avLst/>
          </a:prstGeom>
          <a:solidFill>
            <a:srgbClr val="84BD00">
              <a:lumMod val="40000"/>
              <a:lumOff val="60000"/>
            </a:srgbClr>
          </a:solidFill>
          <a:ln w="6350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4455264" y="4938879"/>
            <a:ext cx="214971" cy="933016"/>
          </a:xfrm>
          <a:prstGeom prst="rect">
            <a:avLst/>
          </a:prstGeom>
          <a:pattFill prst="ltDnDiag">
            <a:fgClr>
              <a:srgbClr val="84BD00">
                <a:lumMod val="40000"/>
                <a:lumOff val="60000"/>
              </a:srgbClr>
            </a:fgClr>
            <a:bgClr>
              <a:srgbClr val="FFFFFF"/>
            </a:bgClr>
          </a:patt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4190653" y="4709473"/>
            <a:ext cx="214971" cy="233540"/>
          </a:xfrm>
          <a:prstGeom prst="rect">
            <a:avLst/>
          </a:prstGeom>
          <a:pattFill prst="ltDnDiag">
            <a:fgClr>
              <a:srgbClr val="84BD00"/>
            </a:fgClr>
            <a:bgClr>
              <a:srgbClr val="FFFFFF"/>
            </a:bgClr>
          </a:patt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4455264" y="4709473"/>
            <a:ext cx="214971" cy="233540"/>
          </a:xfrm>
          <a:prstGeom prst="rect">
            <a:avLst/>
          </a:prstGeom>
          <a:pattFill prst="ltDnDiag">
            <a:fgClr>
              <a:srgbClr val="84BD00"/>
            </a:fgClr>
            <a:bgClr>
              <a:srgbClr val="FFFFFF"/>
            </a:bgClr>
          </a:patt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710025" y="4913299"/>
            <a:ext cx="214971" cy="969425"/>
          </a:xfrm>
          <a:prstGeom prst="rect">
            <a:avLst/>
          </a:prstGeom>
          <a:solidFill>
            <a:srgbClr val="003B5C">
              <a:lumMod val="60000"/>
              <a:lumOff val="40000"/>
            </a:srgbClr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4974636" y="4886841"/>
            <a:ext cx="214971" cy="995599"/>
          </a:xfrm>
          <a:prstGeom prst="rect">
            <a:avLst/>
          </a:prstGeom>
          <a:solidFill>
            <a:srgbClr val="003B5C">
              <a:lumMod val="60000"/>
              <a:lumOff val="40000"/>
            </a:srgbClr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4710025" y="4709473"/>
            <a:ext cx="214971" cy="233540"/>
          </a:xfrm>
          <a:prstGeom prst="rect">
            <a:avLst/>
          </a:prstGeom>
          <a:solidFill>
            <a:srgbClr val="003B5C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R2</a:t>
            </a: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974636" y="4709473"/>
            <a:ext cx="214971" cy="233540"/>
          </a:xfrm>
          <a:prstGeom prst="rect">
            <a:avLst/>
          </a:prstGeom>
          <a:solidFill>
            <a:srgbClr val="003B5C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R2</a:t>
            </a: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238258" y="4904480"/>
            <a:ext cx="214971" cy="976820"/>
          </a:xfrm>
          <a:prstGeom prst="rect">
            <a:avLst/>
          </a:prstGeom>
          <a:solidFill>
            <a:srgbClr val="003B5C">
              <a:lumMod val="60000"/>
              <a:lumOff val="40000"/>
            </a:srgbClr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5504924" y="4913297"/>
            <a:ext cx="214971" cy="967524"/>
          </a:xfrm>
          <a:prstGeom prst="rect">
            <a:avLst/>
          </a:prstGeom>
          <a:solidFill>
            <a:srgbClr val="003B5C">
              <a:lumMod val="60000"/>
              <a:lumOff val="40000"/>
            </a:srgbClr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5238258" y="4709473"/>
            <a:ext cx="214971" cy="233540"/>
          </a:xfrm>
          <a:prstGeom prst="rect">
            <a:avLst/>
          </a:prstGeom>
          <a:solidFill>
            <a:srgbClr val="003B5C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R2</a:t>
            </a: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5505846" y="4709473"/>
            <a:ext cx="214049" cy="233540"/>
          </a:xfrm>
          <a:prstGeom prst="rect">
            <a:avLst/>
          </a:prstGeom>
          <a:solidFill>
            <a:srgbClr val="003B5C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768930" y="4904480"/>
            <a:ext cx="214971" cy="976820"/>
          </a:xfrm>
          <a:prstGeom prst="rect">
            <a:avLst/>
          </a:prstGeom>
          <a:solidFill>
            <a:srgbClr val="003B5C">
              <a:lumMod val="60000"/>
              <a:lumOff val="40000"/>
            </a:srgbClr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6033540" y="4913299"/>
            <a:ext cx="214971" cy="968001"/>
          </a:xfrm>
          <a:prstGeom prst="rect">
            <a:avLst/>
          </a:prstGeom>
          <a:solidFill>
            <a:srgbClr val="003B5C">
              <a:lumMod val="60000"/>
              <a:lumOff val="40000"/>
            </a:srgbClr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5768930" y="4709473"/>
            <a:ext cx="214971" cy="233540"/>
          </a:xfrm>
          <a:prstGeom prst="rect">
            <a:avLst/>
          </a:prstGeom>
          <a:solidFill>
            <a:srgbClr val="003B5C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R2</a:t>
            </a: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6033540" y="4709473"/>
            <a:ext cx="214971" cy="233540"/>
          </a:xfrm>
          <a:prstGeom prst="rect">
            <a:avLst/>
          </a:prstGeom>
          <a:solidFill>
            <a:srgbClr val="003B5C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R2</a:t>
            </a: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292440" y="4895662"/>
            <a:ext cx="214971" cy="986779"/>
          </a:xfrm>
          <a:prstGeom prst="rect">
            <a:avLst/>
          </a:prstGeom>
          <a:solidFill>
            <a:srgbClr val="003B5C">
              <a:lumMod val="60000"/>
              <a:lumOff val="40000"/>
            </a:srgbClr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557050" y="4895661"/>
            <a:ext cx="214971" cy="985639"/>
          </a:xfrm>
          <a:prstGeom prst="rect">
            <a:avLst/>
          </a:prstGeom>
          <a:solidFill>
            <a:srgbClr val="003B5C">
              <a:lumMod val="60000"/>
              <a:lumOff val="40000"/>
            </a:srgbClr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6292440" y="4709473"/>
            <a:ext cx="214971" cy="233540"/>
          </a:xfrm>
          <a:prstGeom prst="rect">
            <a:avLst/>
          </a:prstGeom>
          <a:solidFill>
            <a:srgbClr val="003B5C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R2</a:t>
            </a: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557050" y="4709473"/>
            <a:ext cx="214971" cy="233540"/>
          </a:xfrm>
          <a:prstGeom prst="rect">
            <a:avLst/>
          </a:prstGeom>
          <a:solidFill>
            <a:srgbClr val="003B5C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R2</a:t>
            </a: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820674" y="4913299"/>
            <a:ext cx="214971" cy="968663"/>
          </a:xfrm>
          <a:prstGeom prst="rect">
            <a:avLst/>
          </a:prstGeom>
          <a:solidFill>
            <a:srgbClr val="003B5C">
              <a:lumMod val="60000"/>
              <a:lumOff val="40000"/>
            </a:srgbClr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7087337" y="4904480"/>
            <a:ext cx="214971" cy="977105"/>
          </a:xfrm>
          <a:prstGeom prst="rect">
            <a:avLst/>
          </a:prstGeom>
          <a:solidFill>
            <a:srgbClr val="003B5C">
              <a:lumMod val="60000"/>
              <a:lumOff val="40000"/>
            </a:srgbClr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6820674" y="4709473"/>
            <a:ext cx="214971" cy="233540"/>
          </a:xfrm>
          <a:prstGeom prst="rect">
            <a:avLst/>
          </a:prstGeom>
          <a:solidFill>
            <a:srgbClr val="003B5C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7088261" y="4709475"/>
            <a:ext cx="214971" cy="229407"/>
          </a:xfrm>
          <a:prstGeom prst="rect">
            <a:avLst/>
          </a:prstGeom>
          <a:solidFill>
            <a:srgbClr val="003B5C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</a:t>
            </a:r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7351344" y="4944758"/>
            <a:ext cx="214971" cy="936065"/>
          </a:xfrm>
          <a:prstGeom prst="rect">
            <a:avLst/>
          </a:prstGeom>
          <a:solidFill>
            <a:srgbClr val="003B5C">
              <a:lumMod val="60000"/>
              <a:lumOff val="40000"/>
            </a:srgbClr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7615955" y="4913297"/>
            <a:ext cx="214971" cy="967524"/>
          </a:xfrm>
          <a:prstGeom prst="rect">
            <a:avLst/>
          </a:prstGeom>
          <a:pattFill prst="ltDnDiag">
            <a:fgClr>
              <a:srgbClr val="003B5C">
                <a:lumMod val="60000"/>
                <a:lumOff val="40000"/>
              </a:srgbClr>
            </a:fgClr>
            <a:bgClr>
              <a:srgbClr val="FFFFFF"/>
            </a:bgClr>
          </a:patt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7351344" y="4709473"/>
            <a:ext cx="214971" cy="227984"/>
          </a:xfrm>
          <a:prstGeom prst="rect">
            <a:avLst/>
          </a:prstGeom>
          <a:pattFill prst="ltDnDiag">
            <a:fgClr>
              <a:srgbClr val="003B5C"/>
            </a:fgClr>
            <a:bgClr>
              <a:srgbClr val="FFFFFF"/>
            </a:bgClr>
          </a:patt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</a:t>
            </a: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7615955" y="4709473"/>
            <a:ext cx="214971" cy="227984"/>
          </a:xfrm>
          <a:prstGeom prst="rect">
            <a:avLst/>
          </a:prstGeom>
          <a:pattFill prst="ltDnDiag">
            <a:fgClr>
              <a:srgbClr val="003B5C"/>
            </a:fgClr>
            <a:bgClr>
              <a:srgbClr val="FFFFFF"/>
            </a:bgClr>
          </a:patt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2749078" y="4064255"/>
            <a:ext cx="734668" cy="505703"/>
          </a:xfrm>
          <a:prstGeom prst="roundRect">
            <a:avLst/>
          </a:prstGeom>
          <a:solidFill>
            <a:srgbClr val="84BD00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Node 1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5908155" y="4075727"/>
            <a:ext cx="734669" cy="505703"/>
          </a:xfrm>
          <a:prstGeom prst="roundRect">
            <a:avLst/>
          </a:prstGeom>
          <a:solidFill>
            <a:srgbClr val="003B5C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Node 2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142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err="1" smtClean="0">
                <a:solidFill>
                  <a:schemeClr val="bg1"/>
                </a:solidFill>
              </a:rPr>
              <a:t>Particioniranje</a:t>
            </a:r>
            <a:r>
              <a:rPr lang="sl-SI" altLang="sl-SI" sz="2800" dirty="0" smtClean="0">
                <a:solidFill>
                  <a:schemeClr val="bg1"/>
                </a:solidFill>
              </a:rPr>
              <a:t> s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Flash</a:t>
            </a:r>
            <a:r>
              <a:rPr lang="sl-SI" altLang="sl-SI" sz="2800" dirty="0" smtClean="0">
                <a:solidFill>
                  <a:schemeClr val="bg1"/>
                </a:solidFill>
              </a:rPr>
              <a:t>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Pool</a:t>
            </a:r>
            <a:endParaRPr lang="sl-SI" altLang="sl-SI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961742" y="4561326"/>
            <a:ext cx="204941" cy="915672"/>
          </a:xfrm>
          <a:prstGeom prst="rect">
            <a:avLst/>
          </a:prstGeom>
          <a:solidFill>
            <a:srgbClr val="84BD00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	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2214006" y="4560212"/>
            <a:ext cx="204941" cy="916789"/>
          </a:xfrm>
          <a:prstGeom prst="rect">
            <a:avLst/>
          </a:prstGeom>
          <a:solidFill>
            <a:srgbClr val="84BD00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2465329" y="4560210"/>
            <a:ext cx="204941" cy="915672"/>
          </a:xfrm>
          <a:prstGeom prst="rect">
            <a:avLst/>
          </a:prstGeom>
          <a:solidFill>
            <a:srgbClr val="84BD00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2719551" y="4561328"/>
            <a:ext cx="204941" cy="914556"/>
          </a:xfrm>
          <a:prstGeom prst="rect">
            <a:avLst/>
          </a:prstGeom>
          <a:solidFill>
            <a:srgbClr val="003B5C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2971240" y="4560210"/>
            <a:ext cx="204941" cy="915675"/>
          </a:xfrm>
          <a:prstGeom prst="rect">
            <a:avLst/>
          </a:prstGeom>
          <a:solidFill>
            <a:srgbClr val="003B5C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223504" y="4560210"/>
            <a:ext cx="204941" cy="915672"/>
          </a:xfrm>
          <a:prstGeom prst="rect">
            <a:avLst/>
          </a:prstGeom>
          <a:solidFill>
            <a:srgbClr val="003B5C"/>
          </a:solidFill>
          <a:ln w="9525" cmpd="sng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</a:t>
            </a:r>
          </a:p>
        </p:txBody>
      </p:sp>
      <p:sp>
        <p:nvSpPr>
          <p:cNvPr id="60" name="TextBox 66"/>
          <p:cNvSpPr txBox="1"/>
          <p:nvPr/>
        </p:nvSpPr>
        <p:spPr>
          <a:xfrm>
            <a:off x="1863050" y="4152187"/>
            <a:ext cx="1661032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1500" b="1" dirty="0">
                <a:latin typeface="Arial"/>
                <a:cs typeface="Arial"/>
              </a:rPr>
              <a:t>Dedicated SSDs</a:t>
            </a:r>
          </a:p>
        </p:txBody>
      </p:sp>
      <p:sp>
        <p:nvSpPr>
          <p:cNvPr id="61" name="TextBox 54"/>
          <p:cNvSpPr txBox="1"/>
          <p:nvPr/>
        </p:nvSpPr>
        <p:spPr>
          <a:xfrm>
            <a:off x="1245425" y="5592671"/>
            <a:ext cx="133882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4BD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Aggr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BD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1 Cache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4BD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TextBox 55"/>
          <p:cNvSpPr txBox="1"/>
          <p:nvPr/>
        </p:nvSpPr>
        <p:spPr>
          <a:xfrm>
            <a:off x="2734325" y="5598562"/>
            <a:ext cx="133882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Aggr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 Cache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961739" y="5541641"/>
            <a:ext cx="708528" cy="0"/>
          </a:xfrm>
          <a:prstGeom prst="line">
            <a:avLst/>
          </a:prstGeom>
          <a:noFill/>
          <a:ln w="38100" cap="flat" cmpd="sng" algn="ctr">
            <a:solidFill>
              <a:srgbClr val="84BD00"/>
            </a:solidFill>
            <a:prstDash val="solid"/>
          </a:ln>
          <a:effectLst/>
        </p:spPr>
      </p:cxnSp>
      <p:cxnSp>
        <p:nvCxnSpPr>
          <p:cNvPr id="64" name="Straight Connector 63"/>
          <p:cNvCxnSpPr/>
          <p:nvPr/>
        </p:nvCxnSpPr>
        <p:spPr>
          <a:xfrm>
            <a:off x="2719915" y="5541641"/>
            <a:ext cx="708528" cy="0"/>
          </a:xfrm>
          <a:prstGeom prst="line">
            <a:avLst/>
          </a:prstGeom>
          <a:noFill/>
          <a:ln w="38100" cap="flat" cmpd="sng" algn="ctr">
            <a:solidFill>
              <a:srgbClr val="003B5C"/>
            </a:solidFill>
            <a:prstDash val="solid"/>
          </a:ln>
          <a:effectLst/>
        </p:spPr>
      </p:cxnSp>
      <p:sp>
        <p:nvSpPr>
          <p:cNvPr id="65" name="Rounded Rectangle 64"/>
          <p:cNvSpPr/>
          <p:nvPr/>
        </p:nvSpPr>
        <p:spPr bwMode="auto">
          <a:xfrm>
            <a:off x="5117892" y="4549594"/>
            <a:ext cx="1662952" cy="1061595"/>
          </a:xfrm>
          <a:prstGeom prst="roundRect">
            <a:avLst/>
          </a:prstGeom>
          <a:noFill/>
          <a:ln w="19050" cap="flat" cmpd="sng" algn="ctr">
            <a:solidFill>
              <a:srgbClr val="333333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TextBox 62"/>
          <p:cNvSpPr txBox="1"/>
          <p:nvPr/>
        </p:nvSpPr>
        <p:spPr>
          <a:xfrm>
            <a:off x="5060522" y="4152187"/>
            <a:ext cx="1818126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1500" b="1" dirty="0">
                <a:latin typeface="Arial"/>
                <a:cs typeface="Arial"/>
              </a:rPr>
              <a:t>SSD Storage Pool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5719324" y="4616020"/>
            <a:ext cx="183006" cy="233191"/>
          </a:xfrm>
          <a:prstGeom prst="rect">
            <a:avLst/>
          </a:prstGeom>
          <a:solidFill>
            <a:srgbClr val="84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5719324" y="4849211"/>
            <a:ext cx="183006" cy="233191"/>
          </a:xfrm>
          <a:prstGeom prst="rect">
            <a:avLst/>
          </a:prstGeom>
          <a:solidFill>
            <a:srgbClr val="84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5719324" y="5082400"/>
            <a:ext cx="183006" cy="233191"/>
          </a:xfrm>
          <a:prstGeom prst="rect">
            <a:avLst/>
          </a:prstGeom>
          <a:solidFill>
            <a:srgbClr val="003B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5719324" y="5315592"/>
            <a:ext cx="183006" cy="233191"/>
          </a:xfrm>
          <a:prstGeom prst="rect">
            <a:avLst/>
          </a:prstGeom>
          <a:solidFill>
            <a:srgbClr val="003B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5988959" y="4616020"/>
            <a:ext cx="183006" cy="233191"/>
          </a:xfrm>
          <a:prstGeom prst="rect">
            <a:avLst/>
          </a:prstGeom>
          <a:solidFill>
            <a:srgbClr val="84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5988959" y="4849211"/>
            <a:ext cx="183006" cy="233191"/>
          </a:xfrm>
          <a:prstGeom prst="rect">
            <a:avLst/>
          </a:prstGeom>
          <a:solidFill>
            <a:srgbClr val="84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5988959" y="5082400"/>
            <a:ext cx="183006" cy="233191"/>
          </a:xfrm>
          <a:prstGeom prst="rect">
            <a:avLst/>
          </a:prstGeom>
          <a:solidFill>
            <a:srgbClr val="003B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5988959" y="5315592"/>
            <a:ext cx="183006" cy="233191"/>
          </a:xfrm>
          <a:prstGeom prst="rect">
            <a:avLst/>
          </a:prstGeom>
          <a:solidFill>
            <a:srgbClr val="003B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6254781" y="4616020"/>
            <a:ext cx="183006" cy="233191"/>
          </a:xfrm>
          <a:prstGeom prst="rect">
            <a:avLst/>
          </a:prstGeom>
          <a:solidFill>
            <a:srgbClr val="84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6254781" y="4849211"/>
            <a:ext cx="183006" cy="233191"/>
          </a:xfrm>
          <a:prstGeom prst="rect">
            <a:avLst/>
          </a:prstGeom>
          <a:solidFill>
            <a:srgbClr val="84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6254781" y="5082400"/>
            <a:ext cx="183006" cy="233191"/>
          </a:xfrm>
          <a:prstGeom prst="rect">
            <a:avLst/>
          </a:prstGeom>
          <a:solidFill>
            <a:srgbClr val="003B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6254781" y="5315592"/>
            <a:ext cx="183006" cy="233191"/>
          </a:xfrm>
          <a:prstGeom prst="rect">
            <a:avLst/>
          </a:prstGeom>
          <a:solidFill>
            <a:srgbClr val="003B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5450828" y="4616020"/>
            <a:ext cx="183006" cy="233191"/>
          </a:xfrm>
          <a:prstGeom prst="rect">
            <a:avLst/>
          </a:prstGeom>
          <a:solidFill>
            <a:srgbClr val="84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5450828" y="4849211"/>
            <a:ext cx="183006" cy="233191"/>
          </a:xfrm>
          <a:prstGeom prst="rect">
            <a:avLst/>
          </a:prstGeom>
          <a:solidFill>
            <a:srgbClr val="84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5450828" y="5082400"/>
            <a:ext cx="183006" cy="233191"/>
          </a:xfrm>
          <a:prstGeom prst="rect">
            <a:avLst/>
          </a:prstGeom>
          <a:solidFill>
            <a:srgbClr val="003B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5450828" y="5315592"/>
            <a:ext cx="183006" cy="233191"/>
          </a:xfrm>
          <a:prstGeom prst="rect">
            <a:avLst/>
          </a:prstGeom>
          <a:solidFill>
            <a:srgbClr val="003B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5185832" y="4616020"/>
            <a:ext cx="183006" cy="233191"/>
          </a:xfrm>
          <a:prstGeom prst="rect">
            <a:avLst/>
          </a:prstGeom>
          <a:solidFill>
            <a:srgbClr val="84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5185832" y="4849211"/>
            <a:ext cx="183006" cy="233191"/>
          </a:xfrm>
          <a:prstGeom prst="rect">
            <a:avLst/>
          </a:prstGeom>
          <a:solidFill>
            <a:srgbClr val="84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5185832" y="5082400"/>
            <a:ext cx="183006" cy="233191"/>
          </a:xfrm>
          <a:prstGeom prst="rect">
            <a:avLst/>
          </a:prstGeom>
          <a:solidFill>
            <a:srgbClr val="003B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5185832" y="5315592"/>
            <a:ext cx="183006" cy="233191"/>
          </a:xfrm>
          <a:prstGeom prst="rect">
            <a:avLst/>
          </a:prstGeom>
          <a:solidFill>
            <a:srgbClr val="003B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6518927" y="4616020"/>
            <a:ext cx="183006" cy="233191"/>
          </a:xfrm>
          <a:prstGeom prst="rect">
            <a:avLst/>
          </a:prstGeom>
          <a:solidFill>
            <a:srgbClr val="84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6518927" y="4849211"/>
            <a:ext cx="183006" cy="233191"/>
          </a:xfrm>
          <a:prstGeom prst="rect">
            <a:avLst/>
          </a:prstGeom>
          <a:solidFill>
            <a:srgbClr val="84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6518927" y="5082400"/>
            <a:ext cx="183006" cy="233191"/>
          </a:xfrm>
          <a:prstGeom prst="rect">
            <a:avLst/>
          </a:prstGeom>
          <a:solidFill>
            <a:srgbClr val="003B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6518927" y="5315592"/>
            <a:ext cx="183006" cy="233191"/>
          </a:xfrm>
          <a:prstGeom prst="rect">
            <a:avLst/>
          </a:prstGeom>
          <a:solidFill>
            <a:srgbClr val="003B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</a:p>
        </p:txBody>
      </p:sp>
      <p:sp>
        <p:nvSpPr>
          <p:cNvPr id="93" name="TextBox 103"/>
          <p:cNvSpPr txBox="1"/>
          <p:nvPr/>
        </p:nvSpPr>
        <p:spPr>
          <a:xfrm>
            <a:off x="6955521" y="4677437"/>
            <a:ext cx="133882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4BD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Aggr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BD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1 Cache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4BD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4" name="TextBox 104"/>
          <p:cNvSpPr txBox="1"/>
          <p:nvPr/>
        </p:nvSpPr>
        <p:spPr>
          <a:xfrm>
            <a:off x="6964507" y="5144797"/>
            <a:ext cx="133882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Aggr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 Cache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5" name="AutoShape 2"/>
          <p:cNvSpPr>
            <a:spLocks noChangeArrowheads="1"/>
          </p:cNvSpPr>
          <p:nvPr/>
        </p:nvSpPr>
        <p:spPr bwMode="gray">
          <a:xfrm>
            <a:off x="3752718" y="4778489"/>
            <a:ext cx="1053314" cy="542301"/>
          </a:xfrm>
          <a:prstGeom prst="rightArrow">
            <a:avLst>
              <a:gd name="adj1" fmla="val 59574"/>
              <a:gd name="adj2" fmla="val 45010"/>
            </a:avLst>
          </a:prstGeom>
          <a:solidFill>
            <a:srgbClr val="F2A900"/>
          </a:solidFill>
          <a:ln>
            <a:noFill/>
          </a:ln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" name="Text Box 3"/>
          <p:cNvSpPr txBox="1">
            <a:spLocks noChangeArrowheads="1"/>
          </p:cNvSpPr>
          <p:nvPr/>
        </p:nvSpPr>
        <p:spPr bwMode="auto">
          <a:xfrm>
            <a:off x="323528" y="1484784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Razdelitev SSD diskov med oba krmilnika</a:t>
            </a:r>
            <a:endParaRPr lang="sl-SI" altLang="sl-SI" dirty="0">
              <a:latin typeface="+mj-lt"/>
            </a:endParaRP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Ni potrebno predhodno </a:t>
            </a:r>
            <a:r>
              <a:rPr lang="sl-SI" altLang="sl-SI" dirty="0" err="1" smtClean="0">
                <a:latin typeface="+mj-lt"/>
              </a:rPr>
              <a:t>particioniranje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root</a:t>
            </a:r>
            <a:r>
              <a:rPr lang="sl-SI" altLang="sl-SI" dirty="0" smtClean="0">
                <a:latin typeface="+mj-lt"/>
              </a:rPr>
              <a:t> diskov</a:t>
            </a:r>
            <a:endParaRPr lang="sl-SI" altLang="sl-SI" dirty="0">
              <a:latin typeface="+mj-lt"/>
            </a:endParaRP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Do 4 </a:t>
            </a:r>
            <a:r>
              <a:rPr lang="sl-SI" altLang="sl-SI" dirty="0" err="1" smtClean="0">
                <a:latin typeface="+mj-lt"/>
              </a:rPr>
              <a:t>Flash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pool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particije</a:t>
            </a:r>
            <a:r>
              <a:rPr lang="sl-SI" altLang="sl-SI" dirty="0" smtClean="0">
                <a:latin typeface="+mj-lt"/>
              </a:rPr>
              <a:t> (4x agregat)</a:t>
            </a:r>
            <a:endParaRPr lang="sl-SI" altLang="sl-SI" dirty="0">
              <a:latin typeface="+mj-lt"/>
            </a:endParaRP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Večja zmogljivost (IOPS)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Uporaba za vse tipe obremenitev (</a:t>
            </a:r>
            <a:r>
              <a:rPr lang="sl-SI" altLang="sl-SI" strike="sngStrike" dirty="0" smtClean="0">
                <a:latin typeface="+mj-lt"/>
              </a:rPr>
              <a:t>16kB </a:t>
            </a:r>
            <a:r>
              <a:rPr lang="sl-SI" altLang="sl-SI" strike="sngStrike" dirty="0" err="1" smtClean="0">
                <a:latin typeface="+mj-lt"/>
              </a:rPr>
              <a:t>overwrite</a:t>
            </a:r>
            <a:r>
              <a:rPr lang="sl-SI" altLang="sl-SI" dirty="0" smtClean="0">
                <a:latin typeface="+mj-lt"/>
              </a:rPr>
              <a:t>)</a:t>
            </a:r>
            <a:endParaRPr lang="sl-SI" altLang="sl-S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4142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err="1" smtClean="0">
                <a:solidFill>
                  <a:schemeClr val="bg1"/>
                </a:solidFill>
              </a:rPr>
              <a:t>Metrocluster</a:t>
            </a:r>
            <a:endParaRPr lang="sl-SI" altLang="sl-SI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/>
          <p:cNvCxnSpPr/>
          <p:nvPr/>
        </p:nvCxnSpPr>
        <p:spPr bwMode="auto">
          <a:xfrm>
            <a:off x="5790998" y="2168898"/>
            <a:ext cx="1088598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 bwMode="auto">
          <a:xfrm>
            <a:off x="6771850" y="1927598"/>
            <a:ext cx="1600200" cy="2971800"/>
          </a:xfrm>
          <a:prstGeom prst="roundRect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6" tIns="89166" rIns="89166" bIns="89166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endParaRPr lang="en-US" sz="1400"/>
          </a:p>
        </p:txBody>
      </p:sp>
      <p:sp>
        <p:nvSpPr>
          <p:cNvPr id="36" name="TextBox 28"/>
          <p:cNvSpPr txBox="1">
            <a:spLocks noChangeArrowheads="1"/>
          </p:cNvSpPr>
          <p:nvPr/>
        </p:nvSpPr>
        <p:spPr bwMode="auto">
          <a:xfrm>
            <a:off x="6581350" y="2003799"/>
            <a:ext cx="2057400" cy="62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9" tIns="34295" rIns="68589" bIns="3429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</a:rPr>
              <a:t>Site B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Cluster B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Active Nodes</a:t>
            </a: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5832050" y="2842001"/>
            <a:ext cx="1130300" cy="20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9" tIns="34295" rIns="68589" bIns="3429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rgbClr val="000000"/>
                </a:solidFill>
              </a:rPr>
              <a:t>Remote DR</a:t>
            </a:r>
          </a:p>
        </p:txBody>
      </p:sp>
      <p:sp>
        <p:nvSpPr>
          <p:cNvPr id="38" name="TextBox 56"/>
          <p:cNvSpPr txBox="1">
            <a:spLocks noChangeArrowheads="1"/>
          </p:cNvSpPr>
          <p:nvPr/>
        </p:nvSpPr>
        <p:spPr bwMode="auto">
          <a:xfrm>
            <a:off x="6962350" y="3689727"/>
            <a:ext cx="533400" cy="1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9" tIns="34295" rIns="68589" bIns="3429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600" b="1">
                <a:solidFill>
                  <a:srgbClr val="FFFFFF"/>
                </a:solidFill>
              </a:rPr>
              <a:t> A’</a:t>
            </a:r>
          </a:p>
        </p:txBody>
      </p:sp>
      <p:sp>
        <p:nvSpPr>
          <p:cNvPr id="39" name="Left-Right Arrow 38"/>
          <p:cNvSpPr>
            <a:spLocks noChangeArrowheads="1"/>
          </p:cNvSpPr>
          <p:nvPr/>
        </p:nvSpPr>
        <p:spPr bwMode="auto">
          <a:xfrm>
            <a:off x="5285950" y="4404100"/>
            <a:ext cx="2057400" cy="88900"/>
          </a:xfrm>
          <a:prstGeom prst="leftRightArrow">
            <a:avLst>
              <a:gd name="adj1" fmla="val 50000"/>
              <a:gd name="adj2" fmla="val 49862"/>
            </a:avLst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68589" tIns="34295" rIns="68589" bIns="34295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Clr>
                <a:srgbClr val="58A618"/>
              </a:buClr>
              <a:buFont typeface="Wingdings 2" pitchFamily="18" charset="2"/>
              <a:buNone/>
            </a:pPr>
            <a:endParaRPr lang="en-US" sz="600">
              <a:solidFill>
                <a:srgbClr val="000000"/>
              </a:solidFill>
            </a:endParaRPr>
          </a:p>
        </p:txBody>
      </p:sp>
      <p:sp>
        <p:nvSpPr>
          <p:cNvPr id="40" name="Up-Down Arrow 39"/>
          <p:cNvSpPr>
            <a:spLocks noChangeArrowheads="1"/>
          </p:cNvSpPr>
          <p:nvPr/>
        </p:nvSpPr>
        <p:spPr bwMode="auto">
          <a:xfrm>
            <a:off x="7648150" y="3234113"/>
            <a:ext cx="152400" cy="1036637"/>
          </a:xfrm>
          <a:prstGeom prst="upDownArrow">
            <a:avLst>
              <a:gd name="adj1" fmla="val 50000"/>
              <a:gd name="adj2" fmla="val 50039"/>
            </a:avLst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68589" tIns="34295" rIns="68589" bIns="34295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Clr>
                <a:srgbClr val="58A618"/>
              </a:buClr>
              <a:buFont typeface="Wingdings 2" pitchFamily="18" charset="2"/>
              <a:buNone/>
            </a:pPr>
            <a:endParaRPr lang="en-US" sz="600">
              <a:solidFill>
                <a:srgbClr val="000000"/>
              </a:solidFill>
            </a:endParaRPr>
          </a:p>
        </p:txBody>
      </p:sp>
      <p:sp>
        <p:nvSpPr>
          <p:cNvPr id="41" name="Up-Down Arrow 40"/>
          <p:cNvSpPr>
            <a:spLocks noChangeArrowheads="1"/>
          </p:cNvSpPr>
          <p:nvPr/>
        </p:nvSpPr>
        <p:spPr bwMode="auto">
          <a:xfrm>
            <a:off x="4904951" y="3234113"/>
            <a:ext cx="152400" cy="1036637"/>
          </a:xfrm>
          <a:prstGeom prst="upDownArrow">
            <a:avLst>
              <a:gd name="adj1" fmla="val 50000"/>
              <a:gd name="adj2" fmla="val 50039"/>
            </a:avLst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68589" tIns="34295" rIns="68589" bIns="34295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Clr>
                <a:srgbClr val="58A618"/>
              </a:buClr>
              <a:buFont typeface="Wingdings 2" pitchFamily="18" charset="2"/>
              <a:buNone/>
            </a:pPr>
            <a:endParaRPr lang="en-US" sz="600">
              <a:solidFill>
                <a:srgbClr val="000000"/>
              </a:solidFill>
            </a:endParaRPr>
          </a:p>
        </p:txBody>
      </p:sp>
      <p:sp>
        <p:nvSpPr>
          <p:cNvPr id="42" name="Cloud 41"/>
          <p:cNvSpPr/>
          <p:nvPr/>
        </p:nvSpPr>
        <p:spPr bwMode="auto">
          <a:xfrm>
            <a:off x="5209750" y="3400798"/>
            <a:ext cx="1905000" cy="787400"/>
          </a:xfrm>
          <a:prstGeom prst="cloud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8589" tIns="34295" rIns="68589" bIns="34295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Clr>
                <a:srgbClr val="58A618"/>
              </a:buClr>
              <a:buFont typeface="Wingdings 2" pitchFamily="18" charset="2"/>
              <a:buNone/>
              <a:defRPr/>
            </a:pPr>
            <a:r>
              <a:rPr lang="en-US" sz="900" b="1" dirty="0">
                <a:solidFill>
                  <a:srgbClr val="000000"/>
                </a:solidFill>
              </a:rPr>
              <a:t>    Shared Storage Fabric</a:t>
            </a:r>
          </a:p>
          <a:p>
            <a:pPr algn="ctr">
              <a:buClr>
                <a:srgbClr val="58A618"/>
              </a:buClr>
              <a:buFont typeface="Wingdings 2" pitchFamily="18" charset="2"/>
              <a:buNone/>
              <a:defRPr/>
            </a:pP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>
            <a:off x="5209750" y="3192837"/>
            <a:ext cx="252016" cy="296863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 flipH="1">
            <a:off x="6962350" y="3234111"/>
            <a:ext cx="381000" cy="255587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5" name="Straight Arrow Connector 44"/>
          <p:cNvCxnSpPr>
            <a:cxnSpLocks noChangeShapeType="1"/>
            <a:endCxn id="52" idx="1"/>
          </p:cNvCxnSpPr>
          <p:nvPr/>
        </p:nvCxnSpPr>
        <p:spPr bwMode="auto">
          <a:xfrm flipV="1">
            <a:off x="5209750" y="4081161"/>
            <a:ext cx="252016" cy="204189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6" name="Straight Arrow Connector 45"/>
          <p:cNvCxnSpPr>
            <a:cxnSpLocks noChangeShapeType="1"/>
            <a:endCxn id="55" idx="3"/>
          </p:cNvCxnSpPr>
          <p:nvPr/>
        </p:nvCxnSpPr>
        <p:spPr bwMode="auto">
          <a:xfrm flipH="1" flipV="1">
            <a:off x="7178250" y="4081160"/>
            <a:ext cx="214908" cy="190799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 type="arrow" w="med" len="med"/>
            <a:tailEnd type="arrow" w="med" len="med"/>
          </a:ln>
        </p:spPr>
      </p:cxnSp>
      <p:sp>
        <p:nvSpPr>
          <p:cNvPr id="47" name="TextBox 41"/>
          <p:cNvSpPr txBox="1">
            <a:spLocks noChangeArrowheads="1"/>
          </p:cNvSpPr>
          <p:nvPr/>
        </p:nvSpPr>
        <p:spPr bwMode="auto">
          <a:xfrm>
            <a:off x="5832050" y="4442201"/>
            <a:ext cx="1130300" cy="20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9" tIns="34295" rIns="68589" bIns="3429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</a:rPr>
              <a:t>Remote DR</a:t>
            </a:r>
          </a:p>
        </p:txBody>
      </p:sp>
      <p:sp>
        <p:nvSpPr>
          <p:cNvPr id="48" name="TextBox 22"/>
          <p:cNvSpPr txBox="1">
            <a:spLocks noChangeArrowheads="1"/>
          </p:cNvSpPr>
          <p:nvPr/>
        </p:nvSpPr>
        <p:spPr bwMode="auto">
          <a:xfrm>
            <a:off x="7724350" y="3527801"/>
            <a:ext cx="685800" cy="43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9" tIns="34295" rIns="68589" bIns="3429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Local HA</a:t>
            </a:r>
          </a:p>
        </p:txBody>
      </p:sp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5653892" y="1678323"/>
            <a:ext cx="1308458" cy="37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Low-Bandwidth Network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50" name="Left-Right Arrow 49"/>
          <p:cNvSpPr>
            <a:spLocks noChangeArrowheads="1"/>
          </p:cNvSpPr>
          <p:nvPr/>
        </p:nvSpPr>
        <p:spPr bwMode="auto">
          <a:xfrm>
            <a:off x="5285950" y="3073773"/>
            <a:ext cx="2057400" cy="88900"/>
          </a:xfrm>
          <a:prstGeom prst="leftRightArrow">
            <a:avLst>
              <a:gd name="adj1" fmla="val 50000"/>
              <a:gd name="adj2" fmla="val 49862"/>
            </a:avLst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68589" tIns="34295" rIns="68589" bIns="34295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Clr>
                <a:srgbClr val="58A618"/>
              </a:buClr>
              <a:buFont typeface="Wingdings 2" pitchFamily="18" charset="2"/>
              <a:buNone/>
            </a:pPr>
            <a:endParaRPr lang="en-US" sz="600">
              <a:solidFill>
                <a:srgbClr val="000000"/>
              </a:solidFill>
            </a:endParaRPr>
          </a:p>
        </p:txBody>
      </p:sp>
      <p:pic>
        <p:nvPicPr>
          <p:cNvPr id="51" name="Picture 50" descr="DS2246-SAS-Storage-Stack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1770" y="3823871"/>
            <a:ext cx="814785" cy="16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DS2246-SAS-Storage-Build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1770" y="3976766"/>
            <a:ext cx="814785" cy="20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DS2246-SAS-Storage-Build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1769" y="4167562"/>
            <a:ext cx="814785" cy="20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 descr="DS2246-SAS-Storage-Stack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3469" y="3823871"/>
            <a:ext cx="814785" cy="16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 descr="DS2246-SAS-Storage-Build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3469" y="3976766"/>
            <a:ext cx="814785" cy="20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 descr="DS2246-SAS-Storage-Build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3468" y="4167562"/>
            <a:ext cx="814785" cy="20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>
            <a:off x="4090040" y="2147585"/>
            <a:ext cx="0" cy="3581400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</p:spPr>
      </p:cxnSp>
      <p:pic>
        <p:nvPicPr>
          <p:cNvPr id="58" name="Picture 57" descr="FAS8000-perspecitive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0466" y="2829631"/>
            <a:ext cx="714360" cy="407171"/>
          </a:xfrm>
          <a:prstGeom prst="rect">
            <a:avLst/>
          </a:prstGeom>
        </p:spPr>
      </p:pic>
      <p:pic>
        <p:nvPicPr>
          <p:cNvPr id="59" name="Picture 58" descr="FAS8000-perspecitive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0466" y="4286871"/>
            <a:ext cx="714360" cy="407171"/>
          </a:xfrm>
          <a:prstGeom prst="rect">
            <a:avLst/>
          </a:prstGeom>
        </p:spPr>
      </p:pic>
      <p:pic>
        <p:nvPicPr>
          <p:cNvPr id="60" name="Picture 59" descr="FAS8000-perspecitive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3672" y="2829631"/>
            <a:ext cx="714360" cy="407171"/>
          </a:xfrm>
          <a:prstGeom prst="rect">
            <a:avLst/>
          </a:prstGeom>
        </p:spPr>
      </p:pic>
      <p:pic>
        <p:nvPicPr>
          <p:cNvPr id="61" name="Picture 60" descr="FAS8000-perspecitive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3672" y="4286871"/>
            <a:ext cx="714360" cy="407171"/>
          </a:xfrm>
          <a:prstGeom prst="rect">
            <a:avLst/>
          </a:prstGeom>
        </p:spPr>
      </p:pic>
      <p:sp>
        <p:nvSpPr>
          <p:cNvPr id="63" name="Content Placeholder 2"/>
          <p:cNvSpPr>
            <a:spLocks noGrp="1"/>
          </p:cNvSpPr>
          <p:nvPr/>
        </p:nvSpPr>
        <p:spPr bwMode="auto">
          <a:xfrm>
            <a:off x="291531" y="1968253"/>
            <a:ext cx="3591731" cy="393190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98450" indent="-298450" algn="l" rtl="0" eaLnBrk="1" fontAlgn="base" hangingPunct="1">
              <a:spcBef>
                <a:spcPts val="676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¡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6588" indent="-336550" algn="l" rtl="0" eaLnBrk="1" fontAlgn="base" hangingPunct="1">
              <a:spcBef>
                <a:spcPts val="624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7100" indent="-288925" algn="l" rtl="0" eaLnBrk="1" fontAlgn="base" hangingPunct="1">
              <a:spcBef>
                <a:spcPts val="576"/>
              </a:spcBef>
              <a:spcAft>
                <a:spcPct val="0"/>
              </a:spcAft>
              <a:buFont typeface="Wingdings 2" pitchFamily="18" charset="2"/>
              <a:buChar char="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6663" indent="-307975" algn="l" rtl="0" eaLnBrk="1" fontAlgn="base" hangingPunct="1">
              <a:spcBef>
                <a:spcPts val="48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04950" indent="-266700" algn="l" rtl="0" eaLnBrk="1" fontAlgn="base" hangingPunct="1">
              <a:spcBef>
                <a:spcPts val="480"/>
              </a:spcBef>
              <a:spcAft>
                <a:spcPct val="0"/>
              </a:spcAft>
              <a:buFont typeface="Wingdings 2" pitchFamily="18" charset="2"/>
              <a:buChar char="¡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6215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¡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41935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¡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87655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¡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33375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¡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450" marR="0" lvl="0" indent="-298450" algn="l" defTabSz="914400" rtl="0" eaLnBrk="1" fontAlgn="base" latinLnBrk="0" hangingPunct="1">
              <a:lnSpc>
                <a:spcPct val="100000"/>
              </a:lnSpc>
              <a:spcBef>
                <a:spcPts val="676"/>
              </a:spcBef>
              <a:spcAft>
                <a:spcPct val="0"/>
              </a:spcAft>
              <a:buClr>
                <a:srgbClr val="84BD00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2-Node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cluster 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 vsaki strani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98450" marR="0" lvl="0" indent="-298450" algn="l" defTabSz="914400" rtl="0" eaLnBrk="1" fontAlgn="base" latinLnBrk="0" hangingPunct="1">
              <a:lnSpc>
                <a:spcPct val="100000"/>
              </a:lnSpc>
              <a:spcBef>
                <a:spcPts val="676"/>
              </a:spcBef>
              <a:spcAft>
                <a:spcPct val="0"/>
              </a:spcAft>
              <a:buClr>
                <a:srgbClr val="84BD00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Vsi </a:t>
            </a:r>
            <a:r>
              <a:rPr kumimoji="0" lang="sl-SI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Node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-i</a:t>
            </a:r>
            <a:r>
              <a:rPr kumimoji="0" lang="sl-SI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so aktivni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98450" marR="0" lvl="0" indent="-298450" algn="l" defTabSz="914400" rtl="0" eaLnBrk="1" fontAlgn="base" latinLnBrk="0" hangingPunct="1">
              <a:lnSpc>
                <a:spcPct val="100000"/>
              </a:lnSpc>
              <a:spcBef>
                <a:spcPts val="676"/>
              </a:spcBef>
              <a:spcAft>
                <a:spcPct val="0"/>
              </a:spcAft>
              <a:buClr>
                <a:srgbClr val="84BD00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Lokalni HA za lokalne napake</a:t>
            </a:r>
            <a:r>
              <a:rPr kumimoji="0" lang="sl-SI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(odpoved krmilnika)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98450" marR="0" lvl="0" indent="-298450" algn="l" defTabSz="914400" rtl="0" eaLnBrk="1" fontAlgn="base" latinLnBrk="0" hangingPunct="1">
              <a:lnSpc>
                <a:spcPct val="100000"/>
              </a:lnSpc>
              <a:spcBef>
                <a:spcPts val="676"/>
              </a:spcBef>
              <a:spcAft>
                <a:spcPct val="0"/>
              </a:spcAft>
              <a:buClr>
                <a:srgbClr val="84BD00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Inter-site 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povezava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(ISL)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98450" marR="0" lvl="0" indent="-298450" algn="l" defTabSz="914400" rtl="0" eaLnBrk="1" fontAlgn="base" latinLnBrk="0" hangingPunct="1">
              <a:lnSpc>
                <a:spcPct val="100000"/>
              </a:lnSpc>
              <a:spcBef>
                <a:spcPts val="676"/>
              </a:spcBef>
              <a:spcAft>
                <a:spcPct val="0"/>
              </a:spcAft>
              <a:buClr>
                <a:srgbClr val="84BD00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Nondisruptive operation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</a:t>
            </a:r>
          </a:p>
          <a:p>
            <a:pPr marL="298450" marR="0" lvl="0" indent="-298450" algn="l" defTabSz="914400" rtl="0" eaLnBrk="1" fontAlgn="base" latinLnBrk="0" hangingPunct="1">
              <a:lnSpc>
                <a:spcPct val="100000"/>
              </a:lnSpc>
              <a:spcBef>
                <a:spcPts val="676"/>
              </a:spcBef>
              <a:spcAft>
                <a:spcPct val="0"/>
              </a:spcAft>
              <a:buClr>
                <a:srgbClr val="84BD00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Active-Active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konfiguracija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1420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Prenovljena FAS linija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Clustered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Data</a:t>
            </a:r>
            <a:r>
              <a:rPr lang="sl-SI" altLang="sl-SI" dirty="0" smtClean="0">
                <a:latin typeface="+mj-lt"/>
              </a:rPr>
              <a:t> ONTAP arhitektura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DataONTAP</a:t>
            </a:r>
            <a:r>
              <a:rPr lang="sl-SI" altLang="sl-SI" dirty="0" smtClean="0">
                <a:latin typeface="+mj-lt"/>
              </a:rPr>
              <a:t> 8.3</a:t>
            </a:r>
          </a:p>
          <a:p>
            <a:pPr>
              <a:lnSpc>
                <a:spcPct val="150000"/>
              </a:lnSpc>
              <a:defRPr/>
            </a:pPr>
            <a:endParaRPr lang="sl-SI" altLang="sl-SI"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494135"/>
            <a:ext cx="9893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dirty="0" smtClean="0"/>
              <a:t>Stran 1 / 232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2515200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Razlogi za prenovo sistemov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Prepustnost podatkov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16Gbit FC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10Gbit </a:t>
            </a:r>
            <a:r>
              <a:rPr lang="sl-SI" altLang="sl-SI" dirty="0" err="1" smtClean="0">
                <a:latin typeface="+mj-lt"/>
              </a:rPr>
              <a:t>Ethernet</a:t>
            </a:r>
            <a:endParaRPr lang="sl-SI" altLang="sl-SI" dirty="0" smtClean="0">
              <a:latin typeface="+mj-lt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10/16Gbit </a:t>
            </a:r>
            <a:r>
              <a:rPr lang="sl-SI" altLang="sl-SI" dirty="0" err="1" smtClean="0">
                <a:latin typeface="+mj-lt"/>
              </a:rPr>
              <a:t>Cluster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Interconnect</a:t>
            </a:r>
            <a:endParaRPr lang="sl-SI" altLang="sl-SI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Napredne programske rešitve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Deduplikacija</a:t>
            </a:r>
            <a:endParaRPr lang="sl-SI" altLang="sl-SI" dirty="0" smtClean="0">
              <a:latin typeface="+mj-lt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Kompresija</a:t>
            </a:r>
            <a:endParaRPr lang="sl-SI" altLang="sl-SI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Nadgradnje s SSD kapacitetami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Zahteve po hitrih odzivnih časih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Večja zanesljivost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cDOT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Metrocluster</a:t>
            </a:r>
            <a:r>
              <a:rPr lang="sl-SI" altLang="sl-SI" dirty="0" smtClean="0">
                <a:latin typeface="+mj-lt"/>
              </a:rPr>
              <a:t> arhitektura</a:t>
            </a:r>
          </a:p>
          <a:p>
            <a:pPr>
              <a:lnSpc>
                <a:spcPct val="150000"/>
              </a:lnSpc>
              <a:defRPr/>
            </a:pPr>
            <a:endParaRPr lang="sl-SI" altLang="sl-SI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4104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FAS2000 produktna linija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739005" y="2997456"/>
            <a:ext cx="3365156" cy="12311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kern="1200" dirty="0" smtClean="0">
                <a:solidFill>
                  <a:srgbClr val="000000"/>
                </a:solidFill>
                <a:latin typeface="Arial" pitchFamily="34" charset="0"/>
              </a:rPr>
              <a:t>FAS2520</a:t>
            </a:r>
          </a:p>
          <a:p>
            <a:pPr marL="174625" indent="-174625" eaLnBrk="0" hangingPunct="0">
              <a:buClr>
                <a:srgbClr val="92D050"/>
              </a:buClr>
              <a:buFont typeface="Wingdings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16TB hybrid flash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support</a:t>
            </a:r>
          </a:p>
          <a:p>
            <a:pPr marL="174625" indent="-174625" eaLnBrk="0" hangingPunct="0">
              <a:buClr>
                <a:srgbClr val="92D050"/>
              </a:buClr>
              <a:buFont typeface="Wingdings" charset="2"/>
              <a:buChar char="§"/>
            </a:pPr>
            <a:r>
              <a:rPr lang="sl-SI" sz="1400" dirty="0" smtClean="0">
                <a:solidFill>
                  <a:srgbClr val="000000"/>
                </a:solidFill>
                <a:latin typeface="Arial" pitchFamily="34" charset="0"/>
              </a:rPr>
              <a:t>Zamenjava za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FAS2220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Clr>
                <a:schemeClr val="accent2"/>
              </a:buClr>
            </a:pPr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Clr>
                <a:schemeClr val="accent2"/>
              </a:buClr>
            </a:pPr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3634605" y="2921256"/>
            <a:ext cx="283353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kern="1200" dirty="0" smtClean="0">
                <a:solidFill>
                  <a:srgbClr val="000000"/>
                </a:solidFill>
                <a:latin typeface="Arial" pitchFamily="34" charset="0"/>
              </a:rPr>
              <a:t>FAS2552</a:t>
            </a:r>
          </a:p>
          <a:p>
            <a:pPr marL="174625" indent="-174625" eaLnBrk="0" hangingPunct="0">
              <a:buClr>
                <a:srgbClr val="92D050"/>
              </a:buClr>
              <a:buFont typeface="Wingdings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16TB hybrid flash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support</a:t>
            </a:r>
          </a:p>
          <a:p>
            <a:pPr marL="174625" indent="-174625" eaLnBrk="0" hangingPunct="0">
              <a:buClr>
                <a:srgbClr val="92D050"/>
              </a:buClr>
              <a:buFont typeface="Wingdings" charset="2"/>
              <a:buChar char="§"/>
            </a:pPr>
            <a:r>
              <a:rPr lang="sl-SI" sz="1400" dirty="0">
                <a:solidFill>
                  <a:srgbClr val="000000"/>
                </a:solidFill>
                <a:latin typeface="Arial" pitchFamily="34" charset="0"/>
              </a:rPr>
              <a:t>Zamenjava za </a:t>
            </a:r>
            <a:r>
              <a:rPr lang="sl-SI" sz="1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FAS2240-2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  <a:p>
            <a:pPr marL="174625" indent="-174625" eaLnBrk="0" hangingPunct="0">
              <a:buClr>
                <a:schemeClr val="accent2"/>
              </a:buClr>
              <a:buFont typeface="Wingdings" charset="2"/>
              <a:buChar char="§"/>
            </a:pPr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6377805" y="2921256"/>
            <a:ext cx="2743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kern="1200" dirty="0" smtClean="0">
                <a:solidFill>
                  <a:srgbClr val="000000"/>
                </a:solidFill>
                <a:latin typeface="Arial" pitchFamily="34" charset="0"/>
              </a:rPr>
              <a:t>FAS2554</a:t>
            </a:r>
          </a:p>
          <a:p>
            <a:pPr marL="174625" indent="-174625" eaLnBrk="0" hangingPunct="0">
              <a:buClr>
                <a:srgbClr val="92D050"/>
              </a:buClr>
              <a:buFont typeface="Wingdings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16TB hybrid flash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support</a:t>
            </a:r>
          </a:p>
          <a:p>
            <a:pPr marL="174625" indent="-174625" eaLnBrk="0" hangingPunct="0">
              <a:buClr>
                <a:srgbClr val="92D050"/>
              </a:buClr>
              <a:buFont typeface="Wingdings" charset="2"/>
              <a:buChar char="§"/>
            </a:pPr>
            <a:r>
              <a:rPr lang="sl-SI" sz="1400" dirty="0">
                <a:solidFill>
                  <a:srgbClr val="000000"/>
                </a:solidFill>
                <a:latin typeface="Arial" pitchFamily="34" charset="0"/>
              </a:rPr>
              <a:t>Zamenjava za </a:t>
            </a:r>
            <a:r>
              <a:rPr lang="sl-SI" sz="1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FAS2240-4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  <a:p>
            <a:pPr marL="174625" indent="-174625" eaLnBrk="0" hangingPunct="0">
              <a:buClr>
                <a:schemeClr val="accent2"/>
              </a:buClr>
              <a:buFont typeface="Wingdings" charset="2"/>
              <a:buChar char="§"/>
            </a:pPr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" name="Picture 19" descr="0068_FAS2520_fro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5" y="2540256"/>
            <a:ext cx="2255520" cy="419100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06005" y="2540256"/>
            <a:ext cx="2224150" cy="4114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9205" y="2032512"/>
            <a:ext cx="2286000" cy="914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39005" y="4098032"/>
            <a:ext cx="7924800" cy="1189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0" lvl="1" indent="-298450" defTabSz="914400" eaLnBrk="1" fontAlgn="auto" latinLnBrk="0" hangingPunct="1">
              <a:lnSpc>
                <a:spcPct val="100000"/>
              </a:lnSpc>
              <a:spcBef>
                <a:spcPts val="676"/>
              </a:spcBef>
              <a:spcAft>
                <a:spcPts val="0"/>
              </a:spcAft>
              <a:buClr>
                <a:srgbClr val="84BD00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36GB </a:t>
            </a:r>
            <a:r>
              <a:rPr kumimoji="0" 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spomina proti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12GB  3x </a:t>
            </a:r>
            <a:r>
              <a:rPr kumimoji="0" 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več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  <a:sym typeface="Wingdings" panose="05000000000000000000" pitchFamily="2" charset="2"/>
            </a:endParaRPr>
          </a:p>
          <a:p>
            <a:pPr marL="298450" marR="0" lvl="1" indent="-298450" defTabSz="914400" eaLnBrk="1" fontAlgn="auto" latinLnBrk="0" hangingPunct="1">
              <a:lnSpc>
                <a:spcPct val="100000"/>
              </a:lnSpc>
              <a:spcBef>
                <a:spcPts val="676"/>
              </a:spcBef>
              <a:spcAft>
                <a:spcPts val="0"/>
              </a:spcAft>
              <a:buClr>
                <a:srgbClr val="84BD00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4GB NVMEM </a:t>
            </a:r>
            <a:r>
              <a:rPr kumimoji="0" 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proti</a:t>
            </a:r>
            <a:r>
              <a:rPr kumimoji="0" lang="sl-SI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2GB  2x </a:t>
            </a:r>
            <a:r>
              <a:rPr kumimoji="0" 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več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  <a:sym typeface="Wingdings" panose="05000000000000000000" pitchFamily="2" charset="2"/>
            </a:endParaRPr>
          </a:p>
          <a:p>
            <a:pPr marL="298450" marR="0" lvl="1" indent="-298450" defTabSz="914400" eaLnBrk="1" fontAlgn="auto" latinLnBrk="0" hangingPunct="1">
              <a:lnSpc>
                <a:spcPct val="100000"/>
              </a:lnSpc>
              <a:spcBef>
                <a:spcPts val="676"/>
              </a:spcBef>
              <a:spcAft>
                <a:spcPts val="0"/>
              </a:spcAft>
              <a:buClr>
                <a:srgbClr val="84BD00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4TB </a:t>
            </a:r>
            <a:r>
              <a:rPr kumimoji="0" 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proti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800GB Flash Pool™ limit  5x </a:t>
            </a:r>
            <a:r>
              <a:rPr kumimoji="0" 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več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58102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FAS8000 produktna linija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410" t="1517" r="280" b="1205"/>
          <a:stretch>
            <a:fillRect/>
          </a:stretch>
        </p:blipFill>
        <p:spPr bwMode="auto">
          <a:xfrm>
            <a:off x="277899" y="1462976"/>
            <a:ext cx="2187402" cy="58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 preferRelativeResize="0">
            <a:picLocks noChangeAspect="1" noChangeArrowheads="1"/>
          </p:cNvPicPr>
          <p:nvPr/>
        </p:nvPicPr>
        <p:blipFill>
          <a:blip r:embed="rId5" cstate="print"/>
          <a:srcRect l="1500" t="1778" r="834" b="1460"/>
          <a:stretch>
            <a:fillRect/>
          </a:stretch>
        </p:blipFill>
        <p:spPr bwMode="auto">
          <a:xfrm>
            <a:off x="255501" y="2377376"/>
            <a:ext cx="2187402" cy="116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 preferRelativeResize="0">
            <a:picLocks noChangeAspect="1" noChangeArrowheads="1"/>
          </p:cNvPicPr>
          <p:nvPr/>
        </p:nvPicPr>
        <p:blipFill>
          <a:blip r:embed="rId5" cstate="print"/>
          <a:srcRect l="1500" t="1778" r="834" b="1460"/>
          <a:stretch>
            <a:fillRect/>
          </a:stretch>
        </p:blipFill>
        <p:spPr bwMode="auto">
          <a:xfrm>
            <a:off x="277899" y="3825176"/>
            <a:ext cx="2187402" cy="116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 preferRelativeResize="0">
            <a:picLocks noChangeAspect="1" noChangeArrowheads="1"/>
          </p:cNvPicPr>
          <p:nvPr/>
        </p:nvPicPr>
        <p:blipFill>
          <a:blip r:embed="rId5" cstate="print"/>
          <a:srcRect l="1500" t="1778" r="834" b="1460"/>
          <a:stretch>
            <a:fillRect/>
          </a:stretch>
        </p:blipFill>
        <p:spPr bwMode="auto">
          <a:xfrm>
            <a:off x="277899" y="4986898"/>
            <a:ext cx="2187402" cy="116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4"/>
          <p:cNvSpPr txBox="1"/>
          <p:nvPr/>
        </p:nvSpPr>
        <p:spPr>
          <a:xfrm>
            <a:off x="2541501" y="1539176"/>
            <a:ext cx="63246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marL="0" indent="0"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ea typeface="+mn-ea"/>
                <a:cs typeface="+mn-cs"/>
              </a:defRPr>
            </a:lvl1pPr>
            <a:lvl2pPr marL="457200">
              <a:defRPr sz="2000">
                <a:ea typeface="+mn-ea"/>
                <a:cs typeface="+mn-cs"/>
              </a:defRPr>
            </a:lvl2pPr>
            <a:lvl3pPr marL="914400">
              <a:defRPr sz="2000">
                <a:ea typeface="+mn-ea"/>
                <a:cs typeface="+mn-cs"/>
              </a:defRPr>
            </a:lvl3pPr>
            <a:lvl4pPr marL="1371600">
              <a:defRPr sz="2000">
                <a:ea typeface="+mn-ea"/>
                <a:cs typeface="+mn-cs"/>
              </a:defRPr>
            </a:lvl4pPr>
            <a:lvl5pPr marL="1828800">
              <a:defRPr sz="2000">
                <a:ea typeface="+mn-ea"/>
                <a:cs typeface="+mn-cs"/>
              </a:defRPr>
            </a:lvl5pPr>
            <a:lvl6pPr>
              <a:defRPr sz="2000">
                <a:ea typeface="+mn-ea"/>
                <a:cs typeface="+mn-cs"/>
              </a:defRPr>
            </a:lvl6pPr>
            <a:lvl7pPr>
              <a:defRPr sz="2000">
                <a:ea typeface="+mn-ea"/>
                <a:cs typeface="+mn-cs"/>
              </a:defRPr>
            </a:lvl7pPr>
            <a:lvl8pPr>
              <a:defRPr sz="2000">
                <a:ea typeface="+mn-ea"/>
                <a:cs typeface="+mn-cs"/>
              </a:defRPr>
            </a:lvl8pPr>
            <a:lvl9pPr>
              <a:defRPr sz="2000">
                <a:ea typeface="+mn-ea"/>
                <a:cs typeface="+mn-cs"/>
              </a:defRPr>
            </a:lvl9pPr>
          </a:lstStyle>
          <a:p>
            <a:r>
              <a:rPr lang="en-US" dirty="0"/>
              <a:t>FAS8020 </a:t>
            </a:r>
            <a:r>
              <a:rPr lang="sl-SI" dirty="0"/>
              <a:t>zamenja</a:t>
            </a:r>
            <a:r>
              <a:rPr lang="en-US" dirty="0"/>
              <a:t> FAS/V3220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2541501" y="2544033"/>
            <a:ext cx="6324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marL="0" indent="0"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ea typeface="+mn-ea"/>
                <a:cs typeface="+mn-cs"/>
              </a:defRPr>
            </a:lvl1pPr>
            <a:lvl2pPr marL="457200">
              <a:defRPr sz="2000">
                <a:ea typeface="+mn-ea"/>
                <a:cs typeface="+mn-cs"/>
              </a:defRPr>
            </a:lvl2pPr>
            <a:lvl3pPr marL="914400">
              <a:defRPr sz="2000">
                <a:ea typeface="+mn-ea"/>
                <a:cs typeface="+mn-cs"/>
              </a:defRPr>
            </a:lvl3pPr>
            <a:lvl4pPr marL="1371600">
              <a:defRPr sz="2000">
                <a:ea typeface="+mn-ea"/>
                <a:cs typeface="+mn-cs"/>
              </a:defRPr>
            </a:lvl4pPr>
            <a:lvl5pPr marL="1828800">
              <a:defRPr sz="2000">
                <a:ea typeface="+mn-ea"/>
                <a:cs typeface="+mn-cs"/>
              </a:defRPr>
            </a:lvl5pPr>
            <a:lvl6pPr>
              <a:defRPr sz="2000">
                <a:ea typeface="+mn-ea"/>
                <a:cs typeface="+mn-cs"/>
              </a:defRPr>
            </a:lvl6pPr>
            <a:lvl7pPr>
              <a:defRPr sz="2000">
                <a:ea typeface="+mn-ea"/>
                <a:cs typeface="+mn-cs"/>
              </a:defRPr>
            </a:lvl7pPr>
            <a:lvl8pPr>
              <a:defRPr sz="2000">
                <a:ea typeface="+mn-ea"/>
                <a:cs typeface="+mn-cs"/>
              </a:defRPr>
            </a:lvl8pPr>
            <a:lvl9pPr>
              <a:defRPr sz="2000">
                <a:ea typeface="+mn-ea"/>
                <a:cs typeface="+mn-cs"/>
              </a:defRPr>
            </a:lvl9pPr>
          </a:lstStyle>
          <a:p>
            <a:r>
              <a:rPr lang="en-US" dirty="0"/>
              <a:t>FAS8040 </a:t>
            </a:r>
            <a:r>
              <a:rPr lang="sl-SI" dirty="0"/>
              <a:t>zamenja </a:t>
            </a:r>
            <a:r>
              <a:rPr lang="en-US" dirty="0"/>
              <a:t>FAS/V3250</a:t>
            </a:r>
          </a:p>
          <a:p>
            <a:r>
              <a:rPr lang="en-US" dirty="0"/>
              <a:t>FAS8060 </a:t>
            </a:r>
            <a:r>
              <a:rPr lang="sl-SI" dirty="0"/>
              <a:t>zamenja </a:t>
            </a:r>
            <a:r>
              <a:rPr lang="en-US" dirty="0"/>
              <a:t>FAS/V6220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2541501" y="4758298"/>
            <a:ext cx="63246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marL="0" indent="0"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ea typeface="+mn-ea"/>
                <a:cs typeface="+mn-cs"/>
              </a:defRPr>
            </a:lvl1pPr>
            <a:lvl2pPr marL="457200">
              <a:defRPr sz="2000">
                <a:ea typeface="+mn-ea"/>
                <a:cs typeface="+mn-cs"/>
              </a:defRPr>
            </a:lvl2pPr>
            <a:lvl3pPr marL="914400">
              <a:defRPr sz="2000">
                <a:ea typeface="+mn-ea"/>
                <a:cs typeface="+mn-cs"/>
              </a:defRPr>
            </a:lvl3pPr>
            <a:lvl4pPr marL="1371600">
              <a:defRPr sz="2000">
                <a:ea typeface="+mn-ea"/>
                <a:cs typeface="+mn-cs"/>
              </a:defRPr>
            </a:lvl4pPr>
            <a:lvl5pPr marL="1828800">
              <a:defRPr sz="2000">
                <a:ea typeface="+mn-ea"/>
                <a:cs typeface="+mn-cs"/>
              </a:defRPr>
            </a:lvl5pPr>
            <a:lvl6pPr>
              <a:defRPr sz="2000">
                <a:ea typeface="+mn-ea"/>
                <a:cs typeface="+mn-cs"/>
              </a:defRPr>
            </a:lvl6pPr>
            <a:lvl7pPr>
              <a:defRPr sz="2000">
                <a:ea typeface="+mn-ea"/>
                <a:cs typeface="+mn-cs"/>
              </a:defRPr>
            </a:lvl7pPr>
            <a:lvl8pPr>
              <a:defRPr sz="2000">
                <a:ea typeface="+mn-ea"/>
                <a:cs typeface="+mn-cs"/>
              </a:defRPr>
            </a:lvl8pPr>
            <a:lvl9pPr>
              <a:defRPr sz="2000">
                <a:ea typeface="+mn-ea"/>
                <a:cs typeface="+mn-cs"/>
              </a:defRPr>
            </a:lvl9pPr>
          </a:lstStyle>
          <a:p>
            <a:r>
              <a:rPr lang="en-US" dirty="0"/>
              <a:t>FAS8080 EX </a:t>
            </a:r>
            <a:r>
              <a:rPr lang="sl-SI" dirty="0"/>
              <a:t>zamenja </a:t>
            </a:r>
            <a:r>
              <a:rPr lang="en-US" dirty="0"/>
              <a:t>FAS/V6250 </a:t>
            </a:r>
            <a:r>
              <a:rPr lang="sl-SI" dirty="0"/>
              <a:t>in </a:t>
            </a:r>
            <a:r>
              <a:rPr lang="en-US" dirty="0"/>
              <a:t>FAS/V6290</a:t>
            </a:r>
          </a:p>
        </p:txBody>
      </p:sp>
      <p:sp>
        <p:nvSpPr>
          <p:cNvPr id="14" name="TextBox 5"/>
          <p:cNvSpPr txBox="1"/>
          <p:nvPr/>
        </p:nvSpPr>
        <p:spPr>
          <a:xfrm>
            <a:off x="636501" y="1977266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FAS8020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179301" y="3444176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FAS8040/FAS8060</a:t>
            </a:r>
          </a:p>
        </p:txBody>
      </p:sp>
      <p:sp>
        <p:nvSpPr>
          <p:cNvPr id="16" name="TextBox 17"/>
          <p:cNvSpPr txBox="1"/>
          <p:nvPr/>
        </p:nvSpPr>
        <p:spPr>
          <a:xfrm>
            <a:off x="560301" y="6092066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FAS8080 EX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FAS8000 značilnosti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1"/>
          <p:cNvSpPr>
            <a:spLocks noGrp="1"/>
          </p:cNvSpPr>
          <p:nvPr/>
        </p:nvSpPr>
        <p:spPr>
          <a:xfrm>
            <a:off x="3203848" y="1412776"/>
            <a:ext cx="5562600" cy="4605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Ivy Bridge chipset: FAS8080 EX</a:t>
            </a:r>
          </a:p>
          <a:p>
            <a:r>
              <a:rPr lang="en-US" dirty="0" smtClean="0"/>
              <a:t>Sandy Bridge chipset: FAS8020, FAS8040, FAS8060</a:t>
            </a:r>
            <a:endParaRPr lang="en-US" dirty="0"/>
          </a:p>
          <a:p>
            <a:r>
              <a:rPr lang="en-US" dirty="0"/>
              <a:t>PCIe Gen 3 </a:t>
            </a:r>
            <a:r>
              <a:rPr lang="sl-SI" dirty="0" smtClean="0"/>
              <a:t>arhitektura</a:t>
            </a:r>
            <a:endParaRPr lang="en-US" dirty="0"/>
          </a:p>
          <a:p>
            <a:r>
              <a:rPr lang="en-US" dirty="0"/>
              <a:t>NVRAM9 </a:t>
            </a:r>
            <a:r>
              <a:rPr lang="sl-SI" dirty="0" err="1" smtClean="0"/>
              <a:t>write</a:t>
            </a:r>
            <a:r>
              <a:rPr lang="sl-SI" dirty="0" smtClean="0"/>
              <a:t> </a:t>
            </a:r>
            <a:r>
              <a:rPr lang="sl-SI" dirty="0" err="1" smtClean="0"/>
              <a:t>cache</a:t>
            </a:r>
            <a:endParaRPr lang="en-US" dirty="0"/>
          </a:p>
          <a:p>
            <a:pPr lvl="1"/>
            <a:r>
              <a:rPr lang="sl-SI" dirty="0" smtClean="0"/>
              <a:t>Integriran </a:t>
            </a:r>
            <a:r>
              <a:rPr lang="en-US" dirty="0" smtClean="0"/>
              <a:t>NVRAM9</a:t>
            </a:r>
            <a:r>
              <a:rPr lang="sl-SI" dirty="0" smtClean="0"/>
              <a:t> (ne zaseda razširitvenega mesta)</a:t>
            </a:r>
            <a:endParaRPr lang="en-US" dirty="0"/>
          </a:p>
          <a:p>
            <a:r>
              <a:rPr lang="sl-SI" dirty="0" smtClean="0"/>
              <a:t>Več spomina</a:t>
            </a:r>
            <a:r>
              <a:rPr lang="en-US" dirty="0" smtClean="0"/>
              <a:t>, </a:t>
            </a:r>
            <a:r>
              <a:rPr lang="sl-SI" dirty="0" smtClean="0"/>
              <a:t>uporaba </a:t>
            </a:r>
            <a:r>
              <a:rPr lang="en-US" dirty="0" smtClean="0"/>
              <a:t>DDR3</a:t>
            </a:r>
            <a:endParaRPr lang="en-US" dirty="0"/>
          </a:p>
          <a:p>
            <a:r>
              <a:rPr lang="en-US" dirty="0"/>
              <a:t>Onboard </a:t>
            </a:r>
            <a:r>
              <a:rPr lang="en-US" dirty="0" smtClean="0"/>
              <a:t>port</a:t>
            </a:r>
            <a:r>
              <a:rPr lang="sl-SI" dirty="0" smtClean="0"/>
              <a:t>i</a:t>
            </a:r>
            <a:r>
              <a:rPr lang="en-US" dirty="0" smtClean="0"/>
              <a:t> </a:t>
            </a:r>
            <a:r>
              <a:rPr lang="sl-SI" dirty="0" smtClean="0"/>
              <a:t>vključujejo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10GbE </a:t>
            </a:r>
            <a:r>
              <a:rPr lang="sl-SI" dirty="0" smtClean="0"/>
              <a:t>in </a:t>
            </a:r>
            <a:r>
              <a:rPr lang="en-US" dirty="0" smtClean="0"/>
              <a:t>16Gb FC/10GbE unified target adapters (</a:t>
            </a:r>
            <a:r>
              <a:rPr lang="en-US" dirty="0"/>
              <a:t>UTA2)</a:t>
            </a:r>
          </a:p>
          <a:p>
            <a:pPr lvl="1"/>
            <a:r>
              <a:rPr lang="en-US" dirty="0"/>
              <a:t>6Gb SAS </a:t>
            </a:r>
            <a:r>
              <a:rPr lang="sl-SI" dirty="0" smtClean="0"/>
              <a:t>in </a:t>
            </a:r>
            <a:r>
              <a:rPr lang="en-US" dirty="0" err="1" smtClean="0"/>
              <a:t>GbE</a:t>
            </a:r>
            <a:r>
              <a:rPr lang="en-US" dirty="0" smtClean="0"/>
              <a:t> e0M management </a:t>
            </a:r>
          </a:p>
          <a:p>
            <a:r>
              <a:rPr lang="en-US" dirty="0" smtClean="0"/>
              <a:t>V-Series </a:t>
            </a:r>
            <a:r>
              <a:rPr lang="sl-SI" dirty="0" smtClean="0"/>
              <a:t>kot programska opcija</a:t>
            </a:r>
            <a:endParaRPr lang="en-US" dirty="0"/>
          </a:p>
          <a:p>
            <a:pPr lvl="1"/>
            <a:r>
              <a:rPr lang="sl-SI" dirty="0" smtClean="0"/>
              <a:t>Licenca </a:t>
            </a:r>
            <a:r>
              <a:rPr lang="en-US" dirty="0" err="1" smtClean="0"/>
              <a:t>FlexArray</a:t>
            </a:r>
            <a:r>
              <a:rPr lang="en-US" dirty="0" smtClean="0"/>
              <a:t> virtualization software</a:t>
            </a:r>
            <a:endParaRPr lang="en-US" dirty="0"/>
          </a:p>
          <a:p>
            <a:endParaRPr lang="en-US" sz="2400" dirty="0"/>
          </a:p>
          <a:p>
            <a:pPr marL="300038" lvl="1" indent="0">
              <a:buNone/>
            </a:pPr>
            <a:endParaRPr lang="en-US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 l="410" t="1517" r="280" b="1205"/>
          <a:stretch>
            <a:fillRect/>
          </a:stretch>
        </p:blipFill>
        <p:spPr bwMode="auto">
          <a:xfrm>
            <a:off x="395536" y="1880653"/>
            <a:ext cx="2644602" cy="70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 preferRelativeResize="0">
            <a:picLocks noChangeAspect="1" noChangeArrowheads="1"/>
          </p:cNvPicPr>
          <p:nvPr/>
        </p:nvPicPr>
        <p:blipFill>
          <a:blip r:embed="rId5" cstate="print"/>
          <a:srcRect l="1500" t="1778" r="834" b="1460"/>
          <a:stretch>
            <a:fillRect/>
          </a:stretch>
        </p:blipFill>
        <p:spPr bwMode="auto">
          <a:xfrm>
            <a:off x="395536" y="3544189"/>
            <a:ext cx="2644602" cy="140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9251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err="1" smtClean="0">
                <a:solidFill>
                  <a:schemeClr val="bg1"/>
                </a:solidFill>
              </a:rPr>
              <a:t>Performančna</a:t>
            </a:r>
            <a:r>
              <a:rPr lang="sl-SI" altLang="sl-SI" sz="2800" dirty="0" smtClean="0">
                <a:solidFill>
                  <a:schemeClr val="bg1"/>
                </a:solidFill>
              </a:rPr>
              <a:t> primerjava (NFS)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838200" y="1447800"/>
          <a:ext cx="7467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6880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err="1" smtClean="0">
                <a:solidFill>
                  <a:schemeClr val="bg1"/>
                </a:solidFill>
              </a:rPr>
              <a:t>Performančna</a:t>
            </a:r>
            <a:r>
              <a:rPr lang="sl-SI" altLang="sl-SI" sz="2800" dirty="0" smtClean="0">
                <a:solidFill>
                  <a:schemeClr val="bg1"/>
                </a:solidFill>
              </a:rPr>
              <a:t> primerjava (OLTP)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838200" y="1336158"/>
          <a:ext cx="7467600" cy="418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34972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err="1" smtClean="0">
                <a:solidFill>
                  <a:schemeClr val="bg1"/>
                </a:solidFill>
              </a:rPr>
              <a:t>Clustered</a:t>
            </a:r>
            <a:r>
              <a:rPr lang="sl-SI" altLang="sl-SI" sz="2800" dirty="0" smtClean="0">
                <a:solidFill>
                  <a:schemeClr val="bg1"/>
                </a:solidFill>
              </a:rPr>
              <a:t>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Data</a:t>
            </a:r>
            <a:r>
              <a:rPr lang="sl-SI" altLang="sl-SI" sz="2800" dirty="0" smtClean="0">
                <a:solidFill>
                  <a:schemeClr val="bg1"/>
                </a:solidFill>
              </a:rPr>
              <a:t> ONTAP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err="1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Scale</a:t>
            </a: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-</a:t>
            </a:r>
            <a:r>
              <a:rPr lang="sl-SI" altLang="sl-SI" dirty="0" err="1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out</a:t>
            </a: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 rešitev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8x SAN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24x NAS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Brezprekinitvene </a:t>
            </a: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operacije (posodobitve, širitve, nadgradnje)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Koncept </a:t>
            </a:r>
            <a:r>
              <a:rPr lang="sl-SI" altLang="sl-SI" dirty="0" err="1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Storage</a:t>
            </a: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 </a:t>
            </a:r>
            <a:r>
              <a:rPr lang="sl-SI" altLang="sl-SI" dirty="0" err="1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Virtual</a:t>
            </a: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 </a:t>
            </a:r>
            <a:r>
              <a:rPr lang="sl-SI" altLang="sl-SI" dirty="0" err="1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Machine</a:t>
            </a:r>
            <a:endParaRPr lang="sl-SI" altLang="sl-SI" dirty="0">
              <a:solidFill>
                <a:prstClr val="black"/>
              </a:solidFill>
              <a:latin typeface="Calibri"/>
              <a:cs typeface="Arial Unicode MS" pitchFamily="34" charset="-12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Večji izkoristek diskovnih kapacitet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Poenoteno upravljanje (</a:t>
            </a:r>
            <a:r>
              <a:rPr lang="sl-SI" altLang="sl-SI" dirty="0" err="1">
                <a:solidFill>
                  <a:prstClr val="black"/>
                </a:solidFill>
                <a:latin typeface="Calibri"/>
                <a:cs typeface="Arial Unicode MS" pitchFamily="34" charset="-128"/>
              </a:rPr>
              <a:t>System</a:t>
            </a:r>
            <a:r>
              <a:rPr lang="sl-SI" altLang="sl-SI" dirty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 </a:t>
            </a:r>
            <a:r>
              <a:rPr lang="sl-SI" altLang="sl-SI" dirty="0" err="1">
                <a:solidFill>
                  <a:prstClr val="black"/>
                </a:solidFill>
                <a:latin typeface="Calibri"/>
                <a:cs typeface="Arial Unicode MS" pitchFamily="34" charset="-128"/>
              </a:rPr>
              <a:t>Manager</a:t>
            </a:r>
            <a:r>
              <a:rPr lang="sl-SI" altLang="sl-SI" dirty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)</a:t>
            </a:r>
          </a:p>
          <a:p>
            <a:pPr lvl="0">
              <a:lnSpc>
                <a:spcPct val="150000"/>
              </a:lnSpc>
              <a:tabLst/>
              <a:defRPr/>
            </a:pPr>
            <a:endParaRPr lang="sl-SI" altLang="sl-SI" dirty="0" smtClean="0">
              <a:solidFill>
                <a:prstClr val="black"/>
              </a:solidFill>
              <a:latin typeface="Calibri"/>
              <a:cs typeface="Arial Unicode MS" pitchFamily="34" charset="-128"/>
            </a:endParaRPr>
          </a:p>
        </p:txBody>
      </p:sp>
      <p:pic>
        <p:nvPicPr>
          <p:cNvPr id="1026" name="Picture 2" descr="http://community.netapp.com/legacyfs/online/24941_feat_fig_int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10" y="3501008"/>
            <a:ext cx="305663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915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 NetApp Color Palette">
    <a:dk1>
      <a:srgbClr val="000000"/>
    </a:dk1>
    <a:lt1>
      <a:srgbClr val="FFFFFF"/>
    </a:lt1>
    <a:dk2>
      <a:srgbClr val="003B5C"/>
    </a:dk2>
    <a:lt2>
      <a:srgbClr val="333333"/>
    </a:lt2>
    <a:accent1>
      <a:srgbClr val="F2A900"/>
    </a:accent1>
    <a:accent2>
      <a:srgbClr val="84BD00"/>
    </a:accent2>
    <a:accent3>
      <a:srgbClr val="0067C5"/>
    </a:accent3>
    <a:accent4>
      <a:srgbClr val="E87722"/>
    </a:accent4>
    <a:accent5>
      <a:srgbClr val="C8102D"/>
    </a:accent5>
    <a:accent6>
      <a:srgbClr val="512D6D"/>
    </a:accent6>
    <a:hlink>
      <a:srgbClr val="005EB8"/>
    </a:hlink>
    <a:folHlink>
      <a:srgbClr val="512D6D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8130</TotalTime>
  <Words>789</Words>
  <Application>Microsoft Office PowerPoint</Application>
  <PresentationFormat>On-screen Show (4:3)</PresentationFormat>
  <Paragraphs>304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Unicode MS</vt:lpstr>
      <vt:lpstr>MS Gothic</vt:lpstr>
      <vt:lpstr>Arial</vt:lpstr>
      <vt:lpstr>Calibri</vt:lpstr>
      <vt:lpstr>Times New Roman</vt:lpstr>
      <vt:lpstr>Wingdings</vt:lpstr>
      <vt:lpstr>Wingdings 2</vt:lpstr>
      <vt:lpstr>1_Office Theme</vt:lpstr>
      <vt:lpstr>PowerPoint Presentation</vt:lpstr>
      <vt:lpstr>Agenda</vt:lpstr>
      <vt:lpstr>Razlogi za prenovo sistemov</vt:lpstr>
      <vt:lpstr>FAS2000 produktna linija</vt:lpstr>
      <vt:lpstr>FAS8000 produktna linija</vt:lpstr>
      <vt:lpstr>FAS8000 značilnosti</vt:lpstr>
      <vt:lpstr>Performančna primerjava (NFS)</vt:lpstr>
      <vt:lpstr>Performančna primerjava (OLTP)</vt:lpstr>
      <vt:lpstr>Clustered Data ONTAP</vt:lpstr>
      <vt:lpstr>Clustered Data ONTAP arhitektura</vt:lpstr>
      <vt:lpstr>NDO – brezprekinitvene sistemske operacije</vt:lpstr>
      <vt:lpstr>Storage Virtual Machine</vt:lpstr>
      <vt:lpstr>QoS – Quality of Service</vt:lpstr>
      <vt:lpstr>Upravljanje sistema</vt:lpstr>
      <vt:lpstr>Data ONTAP 8.3</vt:lpstr>
      <vt:lpstr>Odzivnost</vt:lpstr>
      <vt:lpstr>Večji izkoristek kapacitet</vt:lpstr>
      <vt:lpstr>Particioniranje s Flash Pool</vt:lpstr>
      <vt:lpstr>Metrocluster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Piksl</dc:creator>
  <cp:lastModifiedBy>Romana Kutnar</cp:lastModifiedBy>
  <cp:revision>142</cp:revision>
  <cp:lastPrinted>2013-10-13T11:44:25Z</cp:lastPrinted>
  <dcterms:created xsi:type="dcterms:W3CDTF">1601-01-01T00:00:00Z</dcterms:created>
  <dcterms:modified xsi:type="dcterms:W3CDTF">2014-11-28T08:30:43Z</dcterms:modified>
</cp:coreProperties>
</file>