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0"/>
  </p:notesMasterIdLst>
  <p:sldIdLst>
    <p:sldId id="256" r:id="rId2"/>
    <p:sldId id="363" r:id="rId3"/>
    <p:sldId id="368" r:id="rId4"/>
    <p:sldId id="372" r:id="rId5"/>
    <p:sldId id="377" r:id="rId6"/>
    <p:sldId id="378" r:id="rId7"/>
    <p:sldId id="380" r:id="rId8"/>
    <p:sldId id="381" r:id="rId9"/>
    <p:sldId id="379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</p:sldIdLst>
  <p:sldSz cx="9144000" cy="6858000" type="screen4x3"/>
  <p:notesSz cx="7099300" cy="102235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1">
          <p15:clr>
            <a:srgbClr val="A4A3A4"/>
          </p15:clr>
        </p15:guide>
        <p15:guide id="2" pos="22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68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94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6" y="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540" y="-120"/>
      </p:cViewPr>
      <p:guideLst>
        <p:guide orient="horz" pos="2961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35025"/>
            <a:ext cx="5495925" cy="412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87400" y="5221288"/>
            <a:ext cx="6303963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194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59288" y="0"/>
            <a:ext cx="34194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444163"/>
            <a:ext cx="34194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59288" y="10444163"/>
            <a:ext cx="34194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48513" algn="l"/>
                <a:tab pos="1497025" algn="l"/>
                <a:tab pos="2245538" algn="l"/>
                <a:tab pos="2994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922C8603-BD70-40E3-98FF-E3D8D31FFBD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69499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F0CF7E1F-F182-4B6A-9065-BC4BB89A67B4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BBE2449D-29CF-4ACB-A662-27F64D7DFBF5}" type="slidenum">
              <a:rPr lang="en-US" altLang="sl-SI" sz="1400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</a:t>
            </a:fld>
            <a:endParaRPr lang="en-US" altLang="sl-SI" sz="1400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568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10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10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58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11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11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5891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12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12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303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13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13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9435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14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14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767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15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15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257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16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16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044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17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17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4664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18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18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08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2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913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3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4607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4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4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09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5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5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339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6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6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0021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7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7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456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8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6548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47713" algn="l"/>
                <a:tab pos="1497013" algn="l"/>
                <a:tab pos="2244725" algn="l"/>
                <a:tab pos="2994025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39CFDFAB-84F4-4A53-B8FC-74AA831A0871}" type="slidenum">
              <a:rPr lang="en-US" altLang="sl-SI" sz="1400" smtClean="0">
                <a:ea typeface="MS Gothic" pitchFamily="49" charset="-128"/>
                <a:cs typeface="Arial Unicode MS" pitchFamily="34" charset="-128"/>
              </a:rPr>
              <a:pPr eaLnBrk="1">
                <a:spcBef>
                  <a:spcPct val="0"/>
                </a:spcBef>
              </a:pPr>
              <a:t>9</a:t>
            </a:fld>
            <a:endParaRPr lang="en-US" altLang="sl-SI" sz="1400" smtClean="0">
              <a:ea typeface="MS Gothic" pitchFamily="49" charset="-128"/>
              <a:cs typeface="Arial Unicode MS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60" tIns="46530" rIns="93060" bIns="46530"/>
          <a:lstStyle/>
          <a:p>
            <a:pPr hangingPunct="0">
              <a:lnSpc>
                <a:spcPct val="76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91398D5-A1CB-4FF7-85EF-F6FBF012B90F}" type="slidenum">
              <a:rPr lang="en-US" altLang="sl-SI">
                <a:solidFill>
                  <a:srgbClr val="FFFFFF"/>
                </a:solidFill>
                <a:ea typeface="MS Gothic" pitchFamily="49" charset="-128"/>
              </a:rPr>
              <a:pPr hangingPunct="0">
                <a:lnSpc>
                  <a:spcPct val="76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9</a:t>
            </a:fld>
            <a:endParaRPr lang="en-US" altLang="sl-SI">
              <a:solidFill>
                <a:srgbClr val="FFFFFF"/>
              </a:solidFill>
              <a:ea typeface="MS Gothic" pitchFamily="49" charset="-128"/>
            </a:endParaRPr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182688" y="766763"/>
            <a:ext cx="4733925" cy="3833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4549" tIns="47274" rIns="94549" bIns="47274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l-SI" altLang="sl-SI">
              <a:ea typeface="MS Gothic" pitchFamily="49" charset="-128"/>
            </a:endParaRP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/>
          </p:nvPr>
        </p:nvSpPr>
        <p:spPr>
          <a:xfrm>
            <a:off x="709613" y="4856163"/>
            <a:ext cx="5675312" cy="45974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222250" indent="-220663" eaLnBrk="1">
              <a:spcBef>
                <a:spcPct val="0"/>
              </a:spcBef>
              <a:tabLst>
                <a:tab pos="747713" algn="l"/>
                <a:tab pos="1497013" algn="l"/>
                <a:tab pos="2244725" algn="l"/>
                <a:tab pos="2994025" algn="l"/>
                <a:tab pos="3741738" algn="l"/>
                <a:tab pos="4491038" algn="l"/>
                <a:tab pos="5238750" algn="l"/>
              </a:tabLst>
            </a:pPr>
            <a:endParaRPr lang="en-US" altLang="sl-SI" sz="2100" dirty="0" smtClean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79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D3102-AD23-4BFF-87AE-61567A0BE8E3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B047-8A59-4D42-9CB7-09D08CC3C9E2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6806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ABC42-E576-4B96-A2BC-C9DCC9DAE463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9938-DBC6-421E-8B3A-E388AA1E3B28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3773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9B64A-A574-4632-8FB6-30501D3E1ACB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A66F7-0335-42FC-8C1F-EF68052F2B3E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6925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1663" cy="1427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6553200" y="6245225"/>
            <a:ext cx="2125663" cy="468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6650C-F100-488F-BB45-BFECAB47B4B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87241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F5725-E820-4B2A-A81C-15E6A453397F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8D28A-2AB6-4EFD-AEA3-770634B3976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7960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B90A-5AB2-4BF4-8147-F4CADCC03FE3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23A1-D478-4C80-9A24-4A5406DB7821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8679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ECF7D-CB0D-4FDB-902B-9E5CD56B2F3F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3D04-F57B-40B9-A40C-96000B118527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569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5614-9033-4786-9235-17DD4EEE6651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ADD4-991C-46A8-8A4F-29071AF676BC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3634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D299-E27D-455F-9667-E019E6CEA2DD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70B03-13A4-42C0-973D-FEC3EB201D8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8205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A9CB-1752-48C5-8105-E376DCE212C0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ECB5-4ABF-4D84-9F9B-95481C3D510F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0550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1C62-8F5A-4581-84EA-8C88B3391AE6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8DAC-34BD-456C-86AF-06D0E06D5BF5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841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98DDE-8CD0-4E97-98D0-8F413940748F}" type="datetime1">
              <a:rPr lang="en-US"/>
              <a:pPr>
                <a:defRPr/>
              </a:pPr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24D5-A247-43D5-9609-E03E6044FD3E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7749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  <a:endParaRPr lang="sl-SI" altLang="sl-SI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  <a:endParaRPr lang="sl-SI" alt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32173FB-1AB4-4E32-A9B3-6E3BFA7E3CEF}" type="datetimeFigureOut">
              <a:rPr lang="sl-SI"/>
              <a:pPr>
                <a:defRPr/>
              </a:pPr>
              <a:t>16.3.2015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B7B059F3-237A-4755-B160-B94E47433A1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975" y="-171450"/>
            <a:ext cx="9505950" cy="71294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  <p:pic>
        <p:nvPicPr>
          <p:cNvPr id="1433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963488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4653136"/>
            <a:ext cx="70567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dirty="0" err="1">
                <a:solidFill>
                  <a:schemeClr val="bg1"/>
                </a:solidFill>
              </a:rPr>
              <a:t>NetApp</a:t>
            </a:r>
            <a:r>
              <a:rPr lang="sl-SI" sz="3200" dirty="0">
                <a:solidFill>
                  <a:schemeClr val="bg1"/>
                </a:solidFill>
              </a:rPr>
              <a:t> </a:t>
            </a:r>
            <a:r>
              <a:rPr lang="sl-SI" sz="3200" dirty="0" err="1" smtClean="0">
                <a:solidFill>
                  <a:schemeClr val="bg1"/>
                </a:solidFill>
              </a:rPr>
              <a:t>Clustered</a:t>
            </a:r>
            <a:r>
              <a:rPr lang="sl-SI" sz="3200" dirty="0" smtClean="0">
                <a:solidFill>
                  <a:schemeClr val="bg1"/>
                </a:solidFill>
              </a:rPr>
              <a:t> </a:t>
            </a:r>
            <a:r>
              <a:rPr lang="sl-SI" sz="3200" dirty="0" err="1" smtClean="0">
                <a:solidFill>
                  <a:schemeClr val="bg1"/>
                </a:solidFill>
              </a:rPr>
              <a:t>Ontap</a:t>
            </a:r>
            <a:r>
              <a:rPr lang="sl-SI" sz="3200" dirty="0" smtClean="0">
                <a:solidFill>
                  <a:schemeClr val="bg1"/>
                </a:solidFill>
              </a:rPr>
              <a:t> – kako izgleda v praksi?</a:t>
            </a:r>
          </a:p>
          <a:p>
            <a:endParaRPr lang="sl-SI" sz="3200" dirty="0">
              <a:solidFill>
                <a:schemeClr val="bg1"/>
              </a:solidFill>
            </a:endParaRPr>
          </a:p>
          <a:p>
            <a:r>
              <a:rPr lang="sl-SI" sz="2000" dirty="0" smtClean="0">
                <a:solidFill>
                  <a:schemeClr val="bg1"/>
                </a:solidFill>
              </a:rPr>
              <a:t>Rožle Palčar</a:t>
            </a:r>
            <a:endParaRPr lang="sl-SI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FlashPool</a:t>
            </a:r>
            <a:endParaRPr lang="sl-SI" b="1" dirty="0" smtClean="0"/>
          </a:p>
          <a:p>
            <a:pPr lvl="0"/>
            <a:endParaRPr lang="sl-SI" dirty="0" smtClean="0"/>
          </a:p>
          <a:p>
            <a:pPr lvl="0"/>
            <a:endParaRPr lang="sl-SI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467442"/>
            <a:ext cx="7593013" cy="30151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189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FlashPool</a:t>
            </a:r>
            <a:endParaRPr lang="sl-SI" b="1" dirty="0" smtClean="0"/>
          </a:p>
          <a:p>
            <a:pPr lvl="0"/>
            <a:endParaRPr lang="sl-SI" dirty="0" smtClean="0"/>
          </a:p>
          <a:p>
            <a:pPr lvl="0"/>
            <a:endParaRPr lang="sl-S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846" y="1939410"/>
            <a:ext cx="7070377" cy="379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93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FlashPool</a:t>
            </a:r>
            <a:endParaRPr lang="sl-SI" b="1" dirty="0" smtClean="0"/>
          </a:p>
          <a:p>
            <a:pPr lvl="0"/>
            <a:endParaRPr lang="sl-SI" dirty="0" smtClean="0"/>
          </a:p>
          <a:p>
            <a:pPr lvl="0"/>
            <a:endParaRPr lang="sl-SI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2224491"/>
            <a:ext cx="6728817" cy="293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FlashPool</a:t>
            </a:r>
            <a:endParaRPr lang="sl-SI" b="1" dirty="0" smtClean="0"/>
          </a:p>
          <a:p>
            <a:pPr lvl="0"/>
            <a:endParaRPr lang="sl-SI" dirty="0" smtClean="0"/>
          </a:p>
          <a:p>
            <a:pPr lvl="0"/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916832"/>
            <a:ext cx="6862918" cy="426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err="1" smtClean="0">
                <a:solidFill>
                  <a:schemeClr val="bg1"/>
                </a:solidFill>
              </a:rPr>
              <a:t>Takeover-Giveback</a:t>
            </a:r>
            <a:r>
              <a:rPr lang="sl-SI" altLang="sl-SI" sz="2800" dirty="0" smtClean="0">
                <a:solidFill>
                  <a:schemeClr val="bg1"/>
                </a:solidFill>
              </a:rPr>
              <a:t>: 7mode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vs</a:t>
            </a:r>
            <a:r>
              <a:rPr lang="sl-SI" altLang="sl-SI" sz="2800" dirty="0" smtClean="0">
                <a:solidFill>
                  <a:schemeClr val="bg1"/>
                </a:solidFill>
              </a:rPr>
              <a:t> C-DOT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772816"/>
            <a:ext cx="35283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/>
              <a:t>7-mode</a:t>
            </a:r>
          </a:p>
          <a:p>
            <a:r>
              <a:rPr lang="sl-SI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Identiteta izpadlega krmilnika se prikaže na preživelem krmilniku – 2 sistema si delita 1 krmilnik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Postopek vračanja (</a:t>
            </a:r>
            <a:r>
              <a:rPr lang="sl-SI" dirty="0" err="1"/>
              <a:t>giveback</a:t>
            </a:r>
            <a:r>
              <a:rPr lang="sl-SI" dirty="0"/>
              <a:t>) se izvede za vse agregate hkrati. Podatki niso dostopni do zaključka postopka.</a:t>
            </a:r>
          </a:p>
          <a:p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Ob preklopu se preklopijo tudi vsi mrežni/FC adapterji. </a:t>
            </a:r>
          </a:p>
          <a:p>
            <a:endParaRPr lang="sl-SI" dirty="0"/>
          </a:p>
        </p:txBody>
      </p:sp>
      <p:sp>
        <p:nvSpPr>
          <p:cNvPr id="3" name="TextBox 2"/>
          <p:cNvSpPr txBox="1"/>
          <p:nvPr/>
        </p:nvSpPr>
        <p:spPr>
          <a:xfrm>
            <a:off x="4644008" y="1772816"/>
            <a:ext cx="3672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err="1"/>
              <a:t>Clustered</a:t>
            </a:r>
            <a:r>
              <a:rPr lang="sl-SI" b="1" dirty="0"/>
              <a:t> </a:t>
            </a:r>
            <a:r>
              <a:rPr lang="sl-SI" b="1" dirty="0" err="1"/>
              <a:t>Ontap</a:t>
            </a:r>
            <a:endParaRPr lang="sl-SI" b="1" dirty="0"/>
          </a:p>
          <a:p>
            <a:r>
              <a:rPr lang="sl-SI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Celoten </a:t>
            </a:r>
            <a:r>
              <a:rPr lang="sl-SI" dirty="0" err="1"/>
              <a:t>cluster</a:t>
            </a:r>
            <a:r>
              <a:rPr lang="sl-SI" dirty="0"/>
              <a:t> ima eno identiteto, katera se ne spreminja ob izpadu. </a:t>
            </a:r>
          </a:p>
          <a:p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Postopek vračanja (</a:t>
            </a:r>
            <a:r>
              <a:rPr lang="sl-SI" dirty="0" err="1"/>
              <a:t>giveback</a:t>
            </a:r>
            <a:r>
              <a:rPr lang="sl-SI" dirty="0"/>
              <a:t>) se izvede prvič za </a:t>
            </a:r>
            <a:r>
              <a:rPr lang="sl-SI" dirty="0" err="1"/>
              <a:t>root</a:t>
            </a:r>
            <a:r>
              <a:rPr lang="sl-SI" dirty="0"/>
              <a:t> agregat, potem še za podatkovne agregate – brez prekinitve dostopa do podatkov</a:t>
            </a:r>
          </a:p>
          <a:p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Preklop LIF (logičnih priključkov) je neodvisen od preklopa agregatov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1556792"/>
            <a:ext cx="0" cy="46757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06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Upravljanje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700808"/>
            <a:ext cx="69127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err="1"/>
              <a:t>OnCommand</a:t>
            </a:r>
            <a:r>
              <a:rPr lang="sl-SI" b="1" dirty="0"/>
              <a:t> </a:t>
            </a:r>
            <a:r>
              <a:rPr lang="sl-SI" b="1" dirty="0" err="1"/>
              <a:t>System</a:t>
            </a:r>
            <a:r>
              <a:rPr lang="sl-SI" b="1" dirty="0"/>
              <a:t> </a:t>
            </a:r>
            <a:r>
              <a:rPr lang="sl-SI" b="1" dirty="0" smtClean="0"/>
              <a:t>Manager</a:t>
            </a:r>
          </a:p>
          <a:p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Upravljanje na ravni celotnega </a:t>
            </a:r>
            <a:r>
              <a:rPr lang="sl-SI" dirty="0" err="1"/>
              <a:t>clustra</a:t>
            </a:r>
            <a:r>
              <a:rPr lang="sl-SI" dirty="0"/>
              <a:t> ali posameznega virtualnega </a:t>
            </a:r>
            <a:r>
              <a:rPr lang="sl-SI" dirty="0" smtClean="0"/>
              <a:t>strežnika</a:t>
            </a:r>
          </a:p>
          <a:p>
            <a:pPr lvl="0"/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Podoben uporabniški vmesnik kot za 7-mode sisteme</a:t>
            </a:r>
          </a:p>
          <a:p>
            <a:endParaRPr lang="sl-SI" u="sng" dirty="0" smtClean="0"/>
          </a:p>
          <a:p>
            <a:endParaRPr lang="sl-SI" u="sng" dirty="0" smtClean="0"/>
          </a:p>
          <a:p>
            <a:r>
              <a:rPr lang="sl-SI" b="1" dirty="0" smtClean="0"/>
              <a:t>CLI</a:t>
            </a:r>
          </a:p>
          <a:p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Upravljanje vseh krmilnikov in virtualnih strežnikov preko skupnega '</a:t>
            </a:r>
            <a:r>
              <a:rPr lang="sl-SI" dirty="0" err="1"/>
              <a:t>cluster</a:t>
            </a:r>
            <a:r>
              <a:rPr lang="sl-SI" dirty="0"/>
              <a:t>' </a:t>
            </a:r>
            <a:r>
              <a:rPr lang="sl-SI" dirty="0" smtClean="0"/>
              <a:t>vmesnika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Bolj napreden CLI </a:t>
            </a:r>
            <a:r>
              <a:rPr lang="sl-SI" dirty="0" smtClean="0"/>
              <a:t>vmesnik</a:t>
            </a:r>
          </a:p>
          <a:p>
            <a:pPr lvl="0"/>
            <a:endParaRPr lang="sl-SI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/>
              <a:t>Več istočasnih dostopov do konzole</a:t>
            </a:r>
            <a:endParaRPr lang="sl-SI" dirty="0"/>
          </a:p>
          <a:p>
            <a:endParaRPr lang="sl-SI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628757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866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Upravljanje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9585" y="1412776"/>
            <a:ext cx="67647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/>
              <a:t>Nivoji upravljanja</a:t>
            </a:r>
          </a:p>
          <a:p>
            <a:endParaRPr lang="sl-SI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sz="1600" dirty="0" err="1"/>
              <a:t>Cluster</a:t>
            </a:r>
            <a:r>
              <a:rPr lang="sl-SI" sz="1600" dirty="0"/>
              <a:t>  	</a:t>
            </a:r>
            <a:r>
              <a:rPr lang="sl-SI" sz="1600" dirty="0" smtClean="0"/>
              <a:t>	en </a:t>
            </a:r>
            <a:r>
              <a:rPr lang="sl-SI" sz="1600" dirty="0"/>
              <a:t>ali več HA parov združenih v eno </a:t>
            </a:r>
            <a:r>
              <a:rPr lang="sl-SI" sz="1600" dirty="0" smtClean="0"/>
              <a:t>identiteto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sz="1600" dirty="0" err="1"/>
              <a:t>Node</a:t>
            </a:r>
            <a:r>
              <a:rPr lang="sl-SI" sz="1600" dirty="0"/>
              <a:t>  		</a:t>
            </a:r>
            <a:r>
              <a:rPr lang="sl-SI" sz="1600" dirty="0" smtClean="0"/>
              <a:t>	posamezen </a:t>
            </a:r>
            <a:r>
              <a:rPr lang="sl-SI" sz="1600" dirty="0"/>
              <a:t>fizični krmilnik znotraj </a:t>
            </a:r>
            <a:r>
              <a:rPr lang="sl-SI" sz="1600" dirty="0" err="1" smtClean="0"/>
              <a:t>clustra</a:t>
            </a:r>
            <a:endParaRPr lang="sl-SI" sz="16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sz="1600" dirty="0"/>
              <a:t>SVM 		</a:t>
            </a:r>
            <a:r>
              <a:rPr lang="sl-SI" sz="1600" dirty="0" smtClean="0"/>
              <a:t>	virtualni </a:t>
            </a:r>
            <a:r>
              <a:rPr lang="sl-SI" sz="1600" dirty="0"/>
              <a:t>strežniki, ki lahko uporabljajo vire </a:t>
            </a:r>
            <a:r>
              <a:rPr lang="sl-SI" sz="1600" dirty="0" smtClean="0"/>
              <a:t>						celotnega </a:t>
            </a:r>
            <a:r>
              <a:rPr lang="sl-SI" sz="1600" dirty="0" err="1"/>
              <a:t>clustra</a:t>
            </a:r>
            <a:endParaRPr lang="sl-SI" sz="1600" dirty="0"/>
          </a:p>
          <a:p>
            <a:endParaRPr lang="sl-SI" sz="1600" dirty="0"/>
          </a:p>
        </p:txBody>
      </p:sp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1835696" y="3751107"/>
            <a:ext cx="5040560" cy="21996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5569" y="61025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4343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Upravljanje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690523"/>
              </p:ext>
            </p:extLst>
          </p:nvPr>
        </p:nvGraphicFramePr>
        <p:xfrm>
          <a:off x="1187624" y="1628796"/>
          <a:ext cx="6912768" cy="417646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15290"/>
                <a:gridCol w="2258627"/>
                <a:gridCol w="2138851"/>
              </a:tblGrid>
              <a:tr h="394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Objekt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7-mode 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 err="1">
                          <a:solidFill>
                            <a:schemeClr val="tx1"/>
                          </a:solidFill>
                          <a:effectLst/>
                        </a:rPr>
                        <a:t>Clustered</a:t>
                      </a:r>
                      <a:r>
                        <a:rPr lang="sl-SI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l-SI" sz="1400" dirty="0" err="1">
                          <a:solidFill>
                            <a:schemeClr val="tx1"/>
                          </a:solidFill>
                          <a:effectLst/>
                        </a:rPr>
                        <a:t>Ontap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Agregat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Cluster</a:t>
                      </a:r>
                      <a:r>
                        <a:rPr lang="sl-SI" sz="1100" dirty="0" smtClean="0">
                          <a:effectLst/>
                        </a:rPr>
                        <a:t>/</a:t>
                      </a: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FlashCache</a:t>
                      </a: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FlashPool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Cluster</a:t>
                      </a:r>
                      <a:r>
                        <a:rPr lang="sl-SI" sz="1100" dirty="0" smtClean="0">
                          <a:effectLst/>
                        </a:rPr>
                        <a:t>/</a:t>
                      </a: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Mrežne nastavitve - fizično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Cluster</a:t>
                      </a:r>
                      <a:r>
                        <a:rPr lang="sl-SI" sz="1100" dirty="0" smtClean="0">
                          <a:effectLst/>
                        </a:rPr>
                        <a:t>/</a:t>
                      </a: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Autosupport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Cluster</a:t>
                      </a:r>
                      <a:r>
                        <a:rPr lang="sl-SI" sz="1100" dirty="0" smtClean="0">
                          <a:effectLst/>
                        </a:rPr>
                        <a:t>/</a:t>
                      </a: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Mrežne nastavitve - logično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Priklop na FC SAN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Volume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SnapShot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LUN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Protokoli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Dedup</a:t>
                      </a:r>
                      <a:r>
                        <a:rPr lang="sl-SI" sz="1100" dirty="0">
                          <a:solidFill>
                            <a:schemeClr val="tx1"/>
                          </a:solidFill>
                          <a:effectLst/>
                        </a:rPr>
                        <a:t>/Kompresija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152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 err="1">
                          <a:solidFill>
                            <a:schemeClr val="tx1"/>
                          </a:solidFill>
                          <a:effectLst/>
                        </a:rPr>
                        <a:t>QoS</a:t>
                      </a:r>
                      <a:endParaRPr lang="sl-S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100" dirty="0" err="1" smtClean="0">
                          <a:effectLst/>
                        </a:rPr>
                        <a:t>Node</a:t>
                      </a:r>
                      <a:endParaRPr lang="sl-SI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SVM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62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Upravljanje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988840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Primeri:</a:t>
            </a:r>
          </a:p>
          <a:p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Kreiranje SVM (</a:t>
            </a:r>
            <a:r>
              <a:rPr lang="sl-SI" dirty="0" err="1" smtClean="0"/>
              <a:t>Storage</a:t>
            </a:r>
            <a:r>
              <a:rPr lang="sl-SI" dirty="0" smtClean="0"/>
              <a:t> </a:t>
            </a:r>
            <a:r>
              <a:rPr lang="sl-SI" dirty="0" err="1" smtClean="0"/>
              <a:t>Virtual</a:t>
            </a:r>
            <a:r>
              <a:rPr lang="sl-SI" dirty="0" smtClean="0"/>
              <a:t> </a:t>
            </a:r>
            <a:r>
              <a:rPr lang="sl-SI" dirty="0" err="1" smtClean="0"/>
              <a:t>Machine</a:t>
            </a:r>
            <a:r>
              <a:rPr lang="sl-SI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Konfiguracija </a:t>
            </a:r>
            <a:r>
              <a:rPr lang="sl-SI" dirty="0" err="1" smtClean="0"/>
              <a:t>QoS</a:t>
            </a:r>
            <a:endParaRPr lang="sl-S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Selitev </a:t>
            </a:r>
            <a:r>
              <a:rPr lang="sl-SI" dirty="0" err="1" smtClean="0"/>
              <a:t>volume</a:t>
            </a:r>
            <a:r>
              <a:rPr lang="sl-SI" dirty="0" smtClean="0"/>
              <a:t>-a med agregati (Vol </a:t>
            </a:r>
            <a:r>
              <a:rPr lang="sl-SI" dirty="0" err="1" smtClean="0"/>
              <a:t>Move</a:t>
            </a:r>
            <a:r>
              <a:rPr lang="sl-SI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/>
              <a:t>Selitev agregata med krmilniki (Agregate </a:t>
            </a:r>
            <a:r>
              <a:rPr lang="sl-SI" dirty="0" err="1" smtClean="0"/>
              <a:t>Relocate</a:t>
            </a:r>
            <a:r>
              <a:rPr lang="sl-SI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Takeover</a:t>
            </a:r>
            <a:r>
              <a:rPr lang="sl-SI" dirty="0" smtClean="0"/>
              <a:t>/</a:t>
            </a:r>
            <a:r>
              <a:rPr lang="sl-SI" dirty="0" err="1" smtClean="0"/>
              <a:t>Givebac</a:t>
            </a:r>
            <a:r>
              <a:rPr lang="sl-SI" dirty="0" smtClean="0"/>
              <a:t> postopek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5229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Agenda</a:t>
            </a: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7200" y="1554163"/>
            <a:ext cx="8504238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/>
              <a:t>Kaj je novega v C-DOT? (real </a:t>
            </a:r>
            <a:r>
              <a:rPr lang="sl-SI" altLang="sl-SI" dirty="0" err="1"/>
              <a:t>life</a:t>
            </a:r>
            <a:r>
              <a:rPr lang="sl-SI" altLang="sl-SI" dirty="0"/>
              <a:t>…)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err="1"/>
              <a:t>Advanced</a:t>
            </a:r>
            <a:r>
              <a:rPr lang="sl-SI" altLang="sl-SI" dirty="0"/>
              <a:t> Disk </a:t>
            </a:r>
            <a:r>
              <a:rPr lang="sl-SI" altLang="sl-SI" dirty="0" err="1"/>
              <a:t>Partitioning</a:t>
            </a:r>
            <a:endParaRPr lang="sl-SI" altLang="sl-SI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err="1" smtClean="0"/>
              <a:t>Takeover-giveback</a:t>
            </a:r>
            <a:r>
              <a:rPr lang="sl-SI" altLang="sl-SI" dirty="0"/>
              <a:t>: 7-mode </a:t>
            </a:r>
            <a:r>
              <a:rPr lang="sl-SI" altLang="sl-SI" dirty="0" err="1"/>
              <a:t>vs</a:t>
            </a:r>
            <a:r>
              <a:rPr lang="sl-SI" altLang="sl-SI" dirty="0"/>
              <a:t> C-DOT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/>
              <a:t>Upravljanje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/>
              <a:t>Prikaz administracije</a:t>
            </a:r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2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>
              <a:lnSpc>
                <a:spcPct val="150000"/>
              </a:lnSpc>
              <a:defRPr/>
            </a:pPr>
            <a:r>
              <a:rPr lang="sl-SI" altLang="sl-SI" sz="2800" dirty="0">
                <a:solidFill>
                  <a:schemeClr val="bg1"/>
                </a:solidFill>
              </a:rPr>
              <a:t>Kaj je </a:t>
            </a:r>
            <a:r>
              <a:rPr lang="sl-SI" altLang="sl-SI" sz="2800" dirty="0" smtClean="0">
                <a:solidFill>
                  <a:schemeClr val="bg1"/>
                </a:solidFill>
              </a:rPr>
              <a:t>novega?</a:t>
            </a:r>
            <a:endParaRPr lang="sl-SI" altLang="sl-SI" sz="2800" dirty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3850" y="1772816"/>
            <a:ext cx="774624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Selitev podatkov med agregati in krmilniki brez prekinitve (NAS in SAN</a:t>
            </a:r>
            <a:r>
              <a:rPr lang="sl-SI" dirty="0" smtClean="0"/>
              <a:t>)</a:t>
            </a:r>
          </a:p>
          <a:p>
            <a:pPr lvl="0"/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Spremenjena filozofija preklopov med krmilniki (SFO </a:t>
            </a:r>
            <a:r>
              <a:rPr lang="sl-SI" dirty="0" err="1"/>
              <a:t>vs</a:t>
            </a:r>
            <a:r>
              <a:rPr lang="sl-SI" dirty="0"/>
              <a:t> CFO </a:t>
            </a:r>
            <a:r>
              <a:rPr lang="sl-SI" dirty="0" err="1"/>
              <a:t>takeover</a:t>
            </a:r>
            <a:r>
              <a:rPr lang="sl-SI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Enostavna razširitev oziroma nadgradnja </a:t>
            </a:r>
            <a:r>
              <a:rPr lang="sl-SI" dirty="0" err="1"/>
              <a:t>clustra</a:t>
            </a:r>
            <a:r>
              <a:rPr lang="sl-SI" dirty="0"/>
              <a:t>, brez prekinitve za </a:t>
            </a:r>
            <a:r>
              <a:rPr lang="sl-SI" dirty="0" smtClean="0"/>
              <a:t>uporabnike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/>
              <a:t>Logična razporeditev s pomočjo SVM (</a:t>
            </a:r>
            <a:r>
              <a:rPr lang="sl-SI" dirty="0" err="1"/>
              <a:t>Storage</a:t>
            </a:r>
            <a:r>
              <a:rPr lang="sl-SI" dirty="0"/>
              <a:t> </a:t>
            </a:r>
            <a:r>
              <a:rPr lang="sl-SI" dirty="0" err="1"/>
              <a:t>Virtual</a:t>
            </a:r>
            <a:r>
              <a:rPr lang="sl-SI" dirty="0"/>
              <a:t> </a:t>
            </a:r>
            <a:r>
              <a:rPr lang="sl-SI" dirty="0" err="1"/>
              <a:t>Machine</a:t>
            </a:r>
            <a:r>
              <a:rPr lang="sl-SI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QoS</a:t>
            </a:r>
            <a:endParaRPr lang="sl-SI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/>
              <a:t>ADP – </a:t>
            </a:r>
            <a:r>
              <a:rPr lang="sl-SI" dirty="0" err="1" smtClean="0"/>
              <a:t>Advanced</a:t>
            </a:r>
            <a:r>
              <a:rPr lang="sl-SI" dirty="0" smtClean="0"/>
              <a:t> Disk </a:t>
            </a:r>
            <a:r>
              <a:rPr lang="sl-SI" dirty="0" err="1" smtClean="0"/>
              <a:t>Partitioning</a:t>
            </a:r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410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3850" y="1772816"/>
            <a:ext cx="774624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/>
            <a:r>
              <a:rPr lang="sl-SI" dirty="0" smtClean="0"/>
              <a:t>Kje lahko uporabimo ADP?</a:t>
            </a:r>
          </a:p>
          <a:p>
            <a:pPr lvl="0"/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Enty-level</a:t>
            </a:r>
            <a:r>
              <a:rPr lang="sl-SI" dirty="0" smtClean="0"/>
              <a:t> sistemi FAS22XX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All-Flash</a:t>
            </a:r>
            <a:r>
              <a:rPr lang="sl-SI" dirty="0" smtClean="0"/>
              <a:t> sistemi (FAS sistemi s SSD kapacitetami)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err="1" smtClean="0"/>
              <a:t>FlashPool</a:t>
            </a:r>
            <a:r>
              <a:rPr lang="sl-SI" dirty="0" smtClean="0"/>
              <a:t> sistemi</a:t>
            </a:r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4365104"/>
            <a:ext cx="36004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81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Entry-</a:t>
            </a:r>
            <a:r>
              <a:rPr lang="sl-SI" b="1" dirty="0" err="1"/>
              <a:t>l</a:t>
            </a:r>
            <a:r>
              <a:rPr lang="sl-SI" b="1" dirty="0" err="1" smtClean="0"/>
              <a:t>evel</a:t>
            </a:r>
            <a:r>
              <a:rPr lang="sl-SI" b="1" dirty="0" smtClean="0"/>
              <a:t> sisteme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2161146"/>
            <a:ext cx="583264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/>
            <a:r>
              <a:rPr lang="sl-SI" b="1" dirty="0" smtClean="0"/>
              <a:t>Stari način razporeditve diskov (7mode):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229" y="2996952"/>
            <a:ext cx="7324725" cy="225742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27584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3568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4565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300000">
        <p:cut/>
      </p:transition>
    </mc:Choice>
    <mc:Fallback xmlns="">
      <p:transition advTm="300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Entry-</a:t>
            </a:r>
            <a:r>
              <a:rPr lang="sl-SI" b="1" dirty="0" err="1"/>
              <a:t>l</a:t>
            </a:r>
            <a:r>
              <a:rPr lang="sl-SI" b="1" dirty="0" err="1" smtClean="0"/>
              <a:t>evel</a:t>
            </a:r>
            <a:r>
              <a:rPr lang="sl-SI" b="1" dirty="0" smtClean="0"/>
              <a:t> sisteme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2161146"/>
            <a:ext cx="72008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/>
            <a:r>
              <a:rPr lang="sl-SI" b="1" dirty="0" smtClean="0"/>
              <a:t>Novejši in še malo slabši način razporeditve diskov (c-DOT, 8.2)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73" y="3083855"/>
            <a:ext cx="7600950" cy="24003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827584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3568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3037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0">
        <p:fade/>
      </p:transition>
    </mc:Choice>
    <mc:Fallback xmlns="">
      <p:transition spd="med" advTm="3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Entry-</a:t>
            </a:r>
            <a:r>
              <a:rPr lang="sl-SI" b="1" dirty="0" err="1"/>
              <a:t>l</a:t>
            </a:r>
            <a:r>
              <a:rPr lang="sl-SI" b="1" dirty="0" err="1" smtClean="0"/>
              <a:t>evel</a:t>
            </a:r>
            <a:r>
              <a:rPr lang="sl-SI" b="1" dirty="0" smtClean="0"/>
              <a:t> sisteme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552" y="2161146"/>
            <a:ext cx="720080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/>
            <a:r>
              <a:rPr lang="sl-SI" b="1" dirty="0" smtClean="0"/>
              <a:t>Novi način razdeljevanja diskov (c-DOT 8.3)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569" y="2996952"/>
            <a:ext cx="7396885" cy="235706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27584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3568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2728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0">
        <p:fade/>
      </p:transition>
    </mc:Choice>
    <mc:Fallback xmlns="">
      <p:transition spd="med" advTm="30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Entry-</a:t>
            </a:r>
            <a:r>
              <a:rPr lang="sl-SI" b="1" dirty="0" err="1"/>
              <a:t>l</a:t>
            </a:r>
            <a:r>
              <a:rPr lang="sl-SI" b="1" dirty="0" err="1" smtClean="0"/>
              <a:t>evel</a:t>
            </a:r>
            <a:r>
              <a:rPr lang="sl-SI" b="1" dirty="0" smtClean="0"/>
              <a:t> sisteme</a:t>
            </a:r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endParaRPr lang="sl-SI" altLang="sl-SI" dirty="0" smtClean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2564904"/>
            <a:ext cx="7412310" cy="251307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827584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77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90525"/>
            <a:ext cx="8504238" cy="798513"/>
          </a:xfrm>
          <a:solidFill>
            <a:srgbClr val="92D050"/>
          </a:solidFill>
          <a:ln w="18360" cap="flat">
            <a:solidFill>
              <a:srgbClr val="92D050"/>
            </a:solidFill>
            <a:bevel/>
            <a:headEnd/>
            <a:tailEnd/>
          </a:ln>
        </p:spPr>
        <p:txBody>
          <a:bodyPr lIns="9360" tIns="97056" rIns="9360" bIns="936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l-SI" altLang="sl-SI" sz="2800" dirty="0" smtClean="0">
                <a:solidFill>
                  <a:schemeClr val="bg1"/>
                </a:solidFill>
              </a:rPr>
              <a:t>ADP -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Advanced</a:t>
            </a:r>
            <a:r>
              <a:rPr lang="sl-SI" altLang="sl-SI" sz="2800" dirty="0" smtClean="0">
                <a:solidFill>
                  <a:schemeClr val="bg1"/>
                </a:solidFill>
              </a:rPr>
              <a:t> Disk </a:t>
            </a:r>
            <a:r>
              <a:rPr lang="sl-SI" altLang="sl-SI" sz="2800" dirty="0" err="1" smtClean="0">
                <a:solidFill>
                  <a:schemeClr val="bg1"/>
                </a:solidFill>
              </a:rPr>
              <a:t>Partitioning</a:t>
            </a:r>
            <a:endParaRPr lang="sl-SI" altLang="sl-SI" sz="2800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232525"/>
            <a:ext cx="16573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774624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 algn="ctr"/>
            <a:r>
              <a:rPr lang="sl-SI" b="1" dirty="0" smtClean="0"/>
              <a:t>Disk </a:t>
            </a:r>
            <a:r>
              <a:rPr lang="sl-SI" b="1" dirty="0" err="1" smtClean="0"/>
              <a:t>Partitioning</a:t>
            </a:r>
            <a:r>
              <a:rPr lang="sl-SI" b="1" dirty="0" smtClean="0"/>
              <a:t> za </a:t>
            </a:r>
            <a:r>
              <a:rPr lang="sl-SI" b="1" dirty="0" err="1" smtClean="0"/>
              <a:t>FlashPool</a:t>
            </a:r>
            <a:endParaRPr lang="sl-SI" b="1" dirty="0" smtClean="0"/>
          </a:p>
          <a:p>
            <a:pPr lvl="0"/>
            <a:endParaRPr lang="sl-SI" dirty="0"/>
          </a:p>
          <a:p>
            <a:pPr>
              <a:lnSpc>
                <a:spcPct val="150000"/>
              </a:lnSpc>
              <a:defRPr/>
            </a:pPr>
            <a:r>
              <a:rPr lang="sl-SI" altLang="sl-SI" dirty="0" smtClean="0">
                <a:latin typeface="+mj-lt"/>
              </a:rPr>
              <a:t>Stari način: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err="1" smtClean="0">
                <a:latin typeface="+mj-lt"/>
              </a:rPr>
              <a:t>FlashPool</a:t>
            </a:r>
            <a:r>
              <a:rPr lang="sl-SI" altLang="sl-SI" dirty="0" smtClean="0">
                <a:latin typeface="+mj-lt"/>
              </a:rPr>
              <a:t> se vključi agregatu kot ločena RAID skupina SSD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Za vsak </a:t>
            </a:r>
            <a:r>
              <a:rPr lang="sl-SI" altLang="sl-SI" dirty="0" err="1" smtClean="0">
                <a:latin typeface="+mj-lt"/>
              </a:rPr>
              <a:t>FlashPool</a:t>
            </a:r>
            <a:r>
              <a:rPr lang="sl-SI" altLang="sl-SI" dirty="0" smtClean="0">
                <a:latin typeface="+mj-lt"/>
              </a:rPr>
              <a:t> agregat je potrebna samostojna RAID skupina SSD</a:t>
            </a:r>
          </a:p>
          <a:p>
            <a:pPr>
              <a:lnSpc>
                <a:spcPct val="150000"/>
              </a:lnSpc>
              <a:defRPr/>
            </a:pPr>
            <a:endParaRPr lang="sl-SI" altLang="sl-SI" dirty="0">
              <a:latin typeface="+mj-lt"/>
            </a:endParaRPr>
          </a:p>
          <a:p>
            <a:pPr>
              <a:lnSpc>
                <a:spcPct val="150000"/>
              </a:lnSpc>
              <a:defRPr/>
            </a:pPr>
            <a:r>
              <a:rPr lang="sl-SI" altLang="sl-SI" dirty="0" smtClean="0">
                <a:latin typeface="+mj-lt"/>
              </a:rPr>
              <a:t>Disk </a:t>
            </a:r>
            <a:r>
              <a:rPr lang="sl-SI" altLang="sl-SI" dirty="0" err="1" smtClean="0">
                <a:latin typeface="+mj-lt"/>
              </a:rPr>
              <a:t>Partitioning</a:t>
            </a:r>
            <a:r>
              <a:rPr lang="sl-SI" altLang="sl-SI" dirty="0">
                <a:latin typeface="+mj-lt"/>
              </a:rPr>
              <a:t> </a:t>
            </a:r>
            <a:r>
              <a:rPr lang="sl-SI" altLang="sl-SI" dirty="0" err="1" smtClean="0">
                <a:latin typeface="+mj-lt"/>
              </a:rPr>
              <a:t>FlashPool</a:t>
            </a:r>
            <a:r>
              <a:rPr lang="sl-SI" altLang="sl-SI" dirty="0" smtClean="0">
                <a:latin typeface="+mj-lt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Ena RAID skupina SSD diskov za posamezen HA par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RAID skupino lahko razporedimo na 4 agregate v HA paru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sl-SI" altLang="sl-SI" dirty="0" smtClean="0">
                <a:latin typeface="+mj-lt"/>
              </a:rPr>
              <a:t>Ena RAID skupina za več </a:t>
            </a:r>
            <a:r>
              <a:rPr lang="sl-SI" altLang="sl-SI" dirty="0" err="1" smtClean="0">
                <a:latin typeface="+mj-lt"/>
              </a:rPr>
              <a:t>FlashPool</a:t>
            </a:r>
            <a:r>
              <a:rPr lang="sl-SI" altLang="sl-SI" dirty="0" smtClean="0">
                <a:latin typeface="+mj-lt"/>
              </a:rPr>
              <a:t> agregatov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sl-SI" altLang="sl-SI" dirty="0" smtClean="0"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27584" y="580526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3568" y="54452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_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193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9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9225</TotalTime>
  <Words>452</Words>
  <Application>Microsoft Office PowerPoint</Application>
  <PresentationFormat>On-screen Show (4:3)</PresentationFormat>
  <Paragraphs>188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Times New Roman</vt:lpstr>
      <vt:lpstr>1_Office Theme</vt:lpstr>
      <vt:lpstr>PowerPoint Presentation</vt:lpstr>
      <vt:lpstr>Agenda</vt:lpstr>
      <vt:lpstr>Kaj je novega?</vt:lpstr>
      <vt:lpstr>ADP - Advanced Disk Partitioning</vt:lpstr>
      <vt:lpstr>ADP - Advanced Disk Partitioning</vt:lpstr>
      <vt:lpstr>ADP - Advanced Disk Partitioning</vt:lpstr>
      <vt:lpstr>ADP - Advanced Disk Partitioning</vt:lpstr>
      <vt:lpstr>ADP - Advanced Disk Partitioning</vt:lpstr>
      <vt:lpstr>ADP - Advanced Disk Partitioning</vt:lpstr>
      <vt:lpstr>ADP - Advanced Disk Partitioning</vt:lpstr>
      <vt:lpstr>ADP - Advanced Disk Partitioning</vt:lpstr>
      <vt:lpstr>ADP - Advanced Disk Partitioning</vt:lpstr>
      <vt:lpstr>ADP - Advanced Disk Partitioning</vt:lpstr>
      <vt:lpstr>Takeover-Giveback: 7mode vs C-DOT</vt:lpstr>
      <vt:lpstr>Upravljanje</vt:lpstr>
      <vt:lpstr>Upravljanje</vt:lpstr>
      <vt:lpstr>Upravljanje</vt:lpstr>
      <vt:lpstr>Upravljanje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Piksl</dc:creator>
  <cp:lastModifiedBy>Rožle Palčar</cp:lastModifiedBy>
  <cp:revision>161</cp:revision>
  <cp:lastPrinted>2013-10-13T11:44:25Z</cp:lastPrinted>
  <dcterms:created xsi:type="dcterms:W3CDTF">1601-01-01T00:00:00Z</dcterms:created>
  <dcterms:modified xsi:type="dcterms:W3CDTF">2015-03-16T12:07:13Z</dcterms:modified>
</cp:coreProperties>
</file>